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90" r:id="rId3"/>
    <p:sldId id="258" r:id="rId4"/>
    <p:sldId id="275" r:id="rId5"/>
    <p:sldId id="271" r:id="rId6"/>
    <p:sldId id="260" r:id="rId7"/>
    <p:sldId id="283" r:id="rId8"/>
    <p:sldId id="278" r:id="rId9"/>
    <p:sldId id="279" r:id="rId10"/>
    <p:sldId id="280" r:id="rId11"/>
    <p:sldId id="281" r:id="rId12"/>
    <p:sldId id="284" r:id="rId13"/>
    <p:sldId id="287" r:id="rId14"/>
    <p:sldId id="286" r:id="rId15"/>
    <p:sldId id="285" r:id="rId16"/>
    <p:sldId id="2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11E90-4381-4165-82C8-823C8C5276F0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4C6B0-62F5-413B-9488-1ACE54E12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83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4C6B0-62F5-413B-9488-1ACE54E128B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693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4C6B0-62F5-413B-9488-1ACE54E128B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054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4C6B0-62F5-413B-9488-1ACE54E128B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82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4C6B0-62F5-413B-9488-1ACE54E128B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052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B747C4-FFC5-411A-AAAF-E1115AF04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89603A4-6AB7-47BD-9304-2098AD3718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419583-14CC-4DD0-B6C4-014CCF95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6C2FA3-392C-4545-B675-80586AC5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44A849-B8AA-4961-805A-DF8A8B77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28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9F1341-C07B-4FF6-979C-648B5B44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77AECD-E5C5-4B85-95BE-70DE62BB4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9840F0-3EF6-4D66-AC90-7552B5ABD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DEB168-CFF7-4A33-9A5F-E086F11E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3B867F-4054-4B09-8A82-F4483FD0F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887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59BD8D-36D1-4F0D-957A-EC1F746CB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6BB081-D324-4FD3-9EC7-A0E13A254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35FBB6-9B8A-4E0B-BD98-232747E59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90168B-B13F-495B-9931-C6967624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106852-D877-4026-B160-A050646A2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61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53EFE1-417B-4384-B0A2-90805F68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35D8A2-61BD-4648-9FFA-B27621BA6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525A45-A0AD-4426-A1F8-6DF1CE341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6539F30-64F7-4F82-B28C-86F517E6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BD834FF-F1DC-4572-B829-2DDEF334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C5B922C-73E5-4B0B-B486-3A95DDAD5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21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47AA0D-A657-43D6-BDAE-00B6F70D8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C16F64C-AD7C-43E6-81F5-CFC89BC86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4D8E406-705F-4B20-8056-2CE99C3F3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AEF7953-7C3C-48C6-8625-91D8A7ADF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B6F73B2-6CD3-4410-A34B-32CEBAC55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8704ADD-190E-4E00-8A00-32762A88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B82953F-09A4-4CB4-BF29-F07655B50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C1777D4-630A-4D79-BC16-3E0DE2121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510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487C0C-4645-4CB4-B595-49A06E420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C4D610E-9E7F-4C31-93FF-A242F6C28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14A34B1-AFD1-4162-B9C6-0511AC07E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1518970-D8A8-4870-8BF2-3AEB201E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97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E066A40-F920-41BF-9654-39C1CC09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10A6D89-7E46-4260-A128-5464BFCF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CA8DD13-065F-42B1-9607-55ED2898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14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2DC687-1925-4D56-8ACD-9E84AD0C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5CA360-C304-4266-827A-E9F928DC7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D3465C9-66A2-430E-8225-7DD72F203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34CE7B-23B5-4373-95BC-E60995C3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82302C-BE49-469E-9152-EACD4BBE9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5D8FB5B-6967-4407-ABC7-0E0292B83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5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2D3776-8DC9-4C30-BEC6-D9C85F822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0D89DF8-109A-45F8-BA6F-5B0D23D0C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33F8692-5877-4DA8-B7F8-8CBD9ACD6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29823F-F2BB-49DB-851B-9BA44E509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075BCAA-2EC5-4BC1-88A3-5D73A2C0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7EFDE6-8DA1-4692-82DB-A65872006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77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358AF2-4D21-4E8D-97BE-A988F79B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5445898-C3A6-4896-AA57-1DC893057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09C0C1-F091-44A6-91F1-1B3EE3B9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3DC2B0-3BE8-4DAA-9A1B-210015B97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911908-9DF9-417C-B1E4-3792BA73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688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4ECAB32-EBD8-4F8C-8EE6-FDA191BC4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7571717-AFF6-437E-B200-186E6C9E8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2BD940-968E-43E5-9EFE-B0C6FFC4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AE1DCD-AADA-4FE5-A50C-0F087201A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730578-A962-484C-B6DF-9738B73C7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1218308-DE39-4786-A8CA-01B46562A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F4431E-2B1B-446E-823F-A76BB0B39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A42AF4B-7A2E-46F6-9227-088CC295C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A830F-0002-475E-B59B-9FCD8DAEFA38}" type="datetimeFigureOut">
              <a:rPr lang="en-GB" smtClean="0"/>
              <a:t>09/10/2020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5036B0-66BC-4D6A-B40A-1A7BE0437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693C06-BA8F-47E6-AC40-F70A52D16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08C9-F403-4AD7-BE88-3BE6CAB9C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88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022838" y="6187185"/>
            <a:ext cx="753364" cy="506476"/>
          </a:xfrm>
          <a:custGeom>
            <a:avLst/>
            <a:gdLst/>
            <a:ahLst/>
            <a:cxnLst/>
            <a:rect l="l" t="t" r="r" b="b"/>
            <a:pathLst>
              <a:path w="753364" h="506475">
                <a:moveTo>
                  <a:pt x="0" y="506475"/>
                </a:moveTo>
                <a:lnTo>
                  <a:pt x="753364" y="506475"/>
                </a:lnTo>
                <a:lnTo>
                  <a:pt x="753364" y="0"/>
                </a:lnTo>
                <a:lnTo>
                  <a:pt x="0" y="0"/>
                </a:lnTo>
                <a:lnTo>
                  <a:pt x="0" y="506475"/>
                </a:lnTo>
                <a:close/>
              </a:path>
            </a:pathLst>
          </a:custGeom>
          <a:ln w="12700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0602" y="923925"/>
            <a:ext cx="10515600" cy="1325563"/>
          </a:xfrm>
          <a:prstGeom prst="rect">
            <a:avLst/>
          </a:prstGeom>
        </p:spPr>
        <p:txBody>
          <a:bodyPr vert="horz" wrap="square" lIns="0" tIns="410718" rIns="0" bIns="0" rtlCol="0">
            <a:noAutofit/>
          </a:bodyPr>
          <a:lstStyle/>
          <a:p>
            <a:pPr marL="2869565">
              <a:lnSpc>
                <a:spcPct val="100000"/>
              </a:lnSpc>
            </a:pPr>
            <a:r>
              <a:rPr lang="bg-BG" sz="5000" b="1" dirty="0">
                <a:solidFill>
                  <a:srgbClr val="2449A3"/>
                </a:solidFill>
                <a:latin typeface="Calibri"/>
                <a:cs typeface="Calibri"/>
              </a:rPr>
              <a:t>Стратегия </a:t>
            </a:r>
            <a:br>
              <a:rPr lang="bg-BG" sz="5000" b="1" dirty="0">
                <a:solidFill>
                  <a:srgbClr val="2449A3"/>
                </a:solidFill>
                <a:latin typeface="Calibri"/>
                <a:cs typeface="Calibri"/>
              </a:rPr>
            </a:br>
            <a:r>
              <a:rPr lang="bg-BG" sz="5000" b="1" dirty="0">
                <a:solidFill>
                  <a:srgbClr val="2449A3"/>
                </a:solidFill>
                <a:latin typeface="Calibri"/>
                <a:cs typeface="Calibri"/>
              </a:rPr>
              <a:t>От фермата до трапезата</a:t>
            </a:r>
            <a:endParaRPr sz="5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30420" y="3175667"/>
            <a:ext cx="5791200" cy="20853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02590">
              <a:lnSpc>
                <a:spcPct val="100000"/>
              </a:lnSpc>
            </a:pPr>
            <a:r>
              <a:rPr lang="bg-BG" sz="2800" b="1" spc="-65" dirty="0">
                <a:solidFill>
                  <a:srgbClr val="034EA0"/>
                </a:solidFill>
                <a:latin typeface="Calibri"/>
                <a:cs typeface="Calibri"/>
              </a:rPr>
              <a:t>Преминаване към по-здравословна и устойчива продоволствена система</a:t>
            </a:r>
            <a:endParaRPr lang="bg-BG" sz="3600" dirty="0"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5"/>
              </a:spcBef>
            </a:pPr>
            <a:endParaRPr lang="bg-BG" sz="950" dirty="0"/>
          </a:p>
          <a:p>
            <a:pPr marL="12700">
              <a:lnSpc>
                <a:spcPct val="100000"/>
              </a:lnSpc>
            </a:pPr>
            <a:r>
              <a:rPr lang="bg-BG" sz="2800" dirty="0">
                <a:solidFill>
                  <a:srgbClr val="034EA0"/>
                </a:solidFill>
                <a:latin typeface="Calibri"/>
                <a:cs typeface="Calibri"/>
              </a:rPr>
              <a:t>Европейски Зелен Пакт</a:t>
            </a:r>
            <a:endParaRPr lang="bg-BG" sz="2800" dirty="0">
              <a:latin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215FA9-5FB7-4027-9FFB-8925735E2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368" y="1495477"/>
            <a:ext cx="3653631" cy="3558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E6F365D3-754F-4400-9639-C9A370766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5360" y="329611"/>
            <a:ext cx="1137929" cy="111698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2B0E0D-DA1E-42C8-BDD1-0B3FF09C9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5276" y="987425"/>
            <a:ext cx="2668881" cy="4881563"/>
          </a:xfrm>
        </p:spPr>
        <p:txBody>
          <a:bodyPr/>
          <a:lstStyle/>
          <a:p>
            <a:endParaRPr lang="ru-RU" dirty="0"/>
          </a:p>
          <a:p>
            <a:pPr algn="ctr"/>
            <a:endParaRPr lang="bg-BG" sz="2800" b="1" spc="-65" dirty="0">
              <a:solidFill>
                <a:srgbClr val="034EA0"/>
              </a:solidFill>
              <a:latin typeface="Calibri"/>
              <a:cs typeface="Calibri"/>
            </a:endParaRPr>
          </a:p>
          <a:p>
            <a:pPr algn="ctr"/>
            <a:endParaRPr lang="bg-BG" sz="2800" b="1" spc="-65" dirty="0">
              <a:solidFill>
                <a:srgbClr val="034EA0"/>
              </a:solidFill>
              <a:latin typeface="Calibri"/>
              <a:cs typeface="Calibri"/>
            </a:endParaRPr>
          </a:p>
          <a:p>
            <a:pPr algn="ctr"/>
            <a:endParaRPr lang="bg-BG" sz="2800" b="1" spc="-65" dirty="0">
              <a:solidFill>
                <a:srgbClr val="034EA0"/>
              </a:solidFill>
              <a:latin typeface="Calibri"/>
              <a:cs typeface="Calibri"/>
            </a:endParaRPr>
          </a:p>
          <a:p>
            <a:pPr algn="ctr"/>
            <a:r>
              <a:rPr lang="bg-BG" sz="2800" b="1" spc="-65" dirty="0">
                <a:solidFill>
                  <a:srgbClr val="034EA0"/>
                </a:solidFill>
                <a:latin typeface="Calibri"/>
                <a:cs typeface="Calibri"/>
              </a:rPr>
              <a:t>справедлива, здравословна и екологична</a:t>
            </a:r>
            <a:endParaRPr lang="ru-RU" dirty="0"/>
          </a:p>
          <a:p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76E0C13-37B3-4D2A-8D1F-357F198DF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559432"/>
            <a:ext cx="1769742" cy="152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9F917E7-ACAB-4EC8-9126-865696E9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4036" y="538796"/>
            <a:ext cx="1893453" cy="1523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63042F0-F9DB-41D6-AA2F-207570B02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541" y="4239663"/>
            <a:ext cx="1834669" cy="1416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16C12F6-E44A-4D69-9941-F0C1DA4D79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2606" y="4387719"/>
            <a:ext cx="1714500" cy="141677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F79AD91-B14F-46BF-AF5E-8CFC2EF75EAA}"/>
              </a:ext>
            </a:extLst>
          </p:cNvPr>
          <p:cNvSpPr txBox="1"/>
          <p:nvPr/>
        </p:nvSpPr>
        <p:spPr>
          <a:xfrm>
            <a:off x="9418319" y="2253661"/>
            <a:ext cx="2478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неутрално или положително въздействие върху околната среда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B4283B6-A715-4846-A09F-48B26ED5F098}"/>
              </a:ext>
            </a:extLst>
          </p:cNvPr>
          <p:cNvSpPr txBox="1"/>
          <p:nvPr/>
        </p:nvSpPr>
        <p:spPr>
          <a:xfrm>
            <a:off x="6206498" y="2239025"/>
            <a:ext cx="2609850" cy="150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смекчаване на изменението на климата и адаптиране към неговото въздействие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1F0DCC0-E11D-449F-A458-43FFEBAD93C1}"/>
              </a:ext>
            </a:extLst>
          </p:cNvPr>
          <p:cNvSpPr txBox="1"/>
          <p:nvPr/>
        </p:nvSpPr>
        <p:spPr>
          <a:xfrm>
            <a:off x="3185153" y="1716390"/>
            <a:ext cx="280035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/>
              <a:t>продоволствена сигурност, хранене и обществено здраве, при гарантиран достъп до достатъчно, безопасна, питателна, устойчива храна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C8C9B03-0421-4F21-A2CE-3DFB19066EBF}"/>
              </a:ext>
            </a:extLst>
          </p:cNvPr>
          <p:cNvSpPr txBox="1"/>
          <p:nvPr/>
        </p:nvSpPr>
        <p:spPr>
          <a:xfrm>
            <a:off x="9267265" y="3932387"/>
            <a:ext cx="262945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/>
              <a:t>по-справедлива икономическа възвращаемост, насърчаване  конкурентоспособността на сектора и справедливата търговия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88EC4490-66DE-4CAC-BA53-82B55853AA75}"/>
              </a:ext>
            </a:extLst>
          </p:cNvPr>
          <p:cNvSpPr txBox="1"/>
          <p:nvPr/>
        </p:nvSpPr>
        <p:spPr>
          <a:xfrm>
            <a:off x="4749275" y="4634440"/>
            <a:ext cx="22779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/>
              <a:t>Обръщане на процеса на загуба на биологично разнообразие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302355F-715D-4686-A6D0-1F9EBB3892E8}"/>
              </a:ext>
            </a:extLst>
          </p:cNvPr>
          <p:cNvSpPr txBox="1"/>
          <p:nvPr/>
        </p:nvSpPr>
        <p:spPr>
          <a:xfrm>
            <a:off x="938538" y="6138781"/>
            <a:ext cx="1053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spc="-65" dirty="0">
                <a:solidFill>
                  <a:srgbClr val="034EA0"/>
                </a:solidFill>
                <a:latin typeface="Calibri"/>
                <a:cs typeface="Calibri"/>
              </a:rPr>
              <a:t>Продоволствената система на ЕС - Глобален стандарт за устойчивост</a:t>
            </a:r>
            <a:endParaRPr lang="en-GB" sz="2800" b="1" spc="-65" dirty="0">
              <a:solidFill>
                <a:srgbClr val="034EA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057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4AD1623-6D81-4352-89AF-732083297BC4}"/>
              </a:ext>
            </a:extLst>
          </p:cNvPr>
          <p:cNvSpPr txBox="1"/>
          <p:nvPr/>
        </p:nvSpPr>
        <p:spPr>
          <a:xfrm>
            <a:off x="261937" y="424190"/>
            <a:ext cx="11668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3765">
              <a:spcBef>
                <a:spcPct val="0"/>
              </a:spcBef>
            </a:pPr>
            <a:r>
              <a:rPr lang="en-GB" sz="2000" spc="-35" dirty="0">
                <a:solidFill>
                  <a:srgbClr val="4D4D4D"/>
                </a:solidFill>
                <a:cs typeface="Calibri"/>
              </a:rPr>
              <a:t>F2F - </a:t>
            </a:r>
            <a:r>
              <a:rPr lang="bg-BG" sz="2000" spc="-35" dirty="0">
                <a:solidFill>
                  <a:srgbClr val="4D4D4D"/>
                </a:solidFill>
                <a:cs typeface="Calibri"/>
              </a:rPr>
              <a:t>Комуникация на Комисията, публикувана на 20 май 2020, заедно със Стратегията на ЕС за биологично разнообразие</a:t>
            </a:r>
            <a:endParaRPr lang="en-GB" sz="2000" spc="-35" dirty="0">
              <a:solidFill>
                <a:srgbClr val="4D4D4D"/>
              </a:solidFill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B7DE16F-FF6A-4B62-91A3-1474D0C55D33}"/>
              </a:ext>
            </a:extLst>
          </p:cNvPr>
          <p:cNvSpPr txBox="1"/>
          <p:nvPr/>
        </p:nvSpPr>
        <p:spPr>
          <a:xfrm>
            <a:off x="6437314" y="3585827"/>
            <a:ext cx="49053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pc="-35" dirty="0">
                <a:solidFill>
                  <a:srgbClr val="4D4D4D"/>
                </a:solidFill>
                <a:cs typeface="Calibri"/>
              </a:rPr>
              <a:t>Придружена от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:</a:t>
            </a:r>
          </a:p>
          <a:p>
            <a:r>
              <a:rPr lang="en-GB" spc="-35" dirty="0">
                <a:solidFill>
                  <a:srgbClr val="4D4D4D"/>
                </a:solidFill>
                <a:cs typeface="Calibri"/>
              </a:rPr>
              <a:t>• REFIT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Пътна карта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за законодателството за хуманно отношение към животните</a:t>
            </a:r>
            <a:endParaRPr lang="en-GB" spc="-35" dirty="0">
              <a:solidFill>
                <a:srgbClr val="4D4D4D"/>
              </a:solidFill>
              <a:cs typeface="Calibri"/>
            </a:endParaRPr>
          </a:p>
          <a:p>
            <a:r>
              <a:rPr lang="en-GB" spc="-35" dirty="0">
                <a:solidFill>
                  <a:srgbClr val="4D4D4D"/>
                </a:solidFill>
                <a:cs typeface="Calibri"/>
              </a:rPr>
              <a:t>•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Доклад по прилагането на Директивата за устойчиво използване на пестициди</a:t>
            </a:r>
            <a:endParaRPr lang="en-GB" spc="-35" dirty="0">
              <a:solidFill>
                <a:srgbClr val="4D4D4D"/>
              </a:solidFill>
              <a:cs typeface="Calibri"/>
            </a:endParaRPr>
          </a:p>
          <a:p>
            <a:r>
              <a:rPr lang="en-GB" spc="-35" dirty="0">
                <a:solidFill>
                  <a:srgbClr val="4D4D4D"/>
                </a:solidFill>
                <a:cs typeface="Calibri"/>
              </a:rPr>
              <a:t>•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Доклад за 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FOP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хранително етикетиране</a:t>
            </a:r>
            <a:endParaRPr lang="en-GB" spc="-35" dirty="0">
              <a:solidFill>
                <a:srgbClr val="4D4D4D"/>
              </a:solidFill>
              <a:cs typeface="Calibri"/>
            </a:endParaRPr>
          </a:p>
          <a:p>
            <a:r>
              <a:rPr lang="en-GB" spc="-35" dirty="0">
                <a:solidFill>
                  <a:srgbClr val="4D4D4D"/>
                </a:solidFill>
                <a:cs typeface="Calibri"/>
              </a:rPr>
              <a:t>• REFIT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 Доклад за пестицидите </a:t>
            </a:r>
          </a:p>
          <a:p>
            <a:r>
              <a:rPr lang="en-GB" spc="-35" dirty="0">
                <a:solidFill>
                  <a:srgbClr val="4D4D4D"/>
                </a:solidFill>
                <a:cs typeface="Calibri"/>
              </a:rPr>
              <a:t>•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Работен документ на Комисията за 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REFIT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оценка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на 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NHCR</a:t>
            </a:r>
          </a:p>
          <a:p>
            <a:r>
              <a:rPr lang="en-GB" spc="-35" dirty="0">
                <a:solidFill>
                  <a:srgbClr val="4D4D4D"/>
                </a:solidFill>
                <a:cs typeface="Calibri"/>
              </a:rPr>
              <a:t>•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Работен документ на Комисията за връзката между</a:t>
            </a:r>
            <a:r>
              <a:rPr lang="en-GB" spc="-3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pc="-35" dirty="0">
                <a:solidFill>
                  <a:srgbClr val="4D4D4D"/>
                </a:solidFill>
                <a:cs typeface="Calibri"/>
              </a:rPr>
              <a:t>реформата на ОСП и Зеления Пакт</a:t>
            </a:r>
            <a:endParaRPr lang="en-GB" spc="-35" dirty="0">
              <a:solidFill>
                <a:srgbClr val="4D4D4D"/>
              </a:solidFill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3C46E57-EA43-489C-B30B-329E17DE7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560" y="1475422"/>
            <a:ext cx="3962400" cy="48101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CC347EC-D1CE-4DEA-AE13-AA7553C8688D}"/>
              </a:ext>
            </a:extLst>
          </p:cNvPr>
          <p:cNvSpPr txBox="1"/>
          <p:nvPr/>
        </p:nvSpPr>
        <p:spPr>
          <a:xfrm>
            <a:off x="4958080" y="1333182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spc="-35" dirty="0">
                <a:solidFill>
                  <a:srgbClr val="4D4D4D"/>
                </a:solidFill>
                <a:cs typeface="Calibri"/>
              </a:rPr>
              <a:t>Дългосрочен проект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spc="-35" dirty="0">
                <a:solidFill>
                  <a:srgbClr val="4D4D4D"/>
                </a:solidFill>
                <a:cs typeface="Calibri"/>
              </a:rPr>
              <a:t>Стратегия + конкретни действия (вкл. срокове)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spc="-35" dirty="0">
                <a:solidFill>
                  <a:srgbClr val="4D4D4D"/>
                </a:solidFill>
                <a:cs typeface="Calibri"/>
              </a:rPr>
              <a:t>Рамка за законодателни и незаконодателни инициативи </a:t>
            </a:r>
            <a:r>
              <a:rPr lang="en-GB" sz="2000" spc="-35" dirty="0">
                <a:solidFill>
                  <a:srgbClr val="4D4D4D"/>
                </a:solidFill>
                <a:cs typeface="Calibri"/>
              </a:rPr>
              <a:t>“</a:t>
            </a:r>
            <a:r>
              <a:rPr lang="bg-BG" sz="2000" spc="-35" dirty="0">
                <a:solidFill>
                  <a:srgbClr val="4D4D4D"/>
                </a:solidFill>
                <a:cs typeface="Calibri"/>
              </a:rPr>
              <a:t>за създаване на по-ефективни, климатично интелигентни системи, които осигуряват здравословна храна”</a:t>
            </a:r>
          </a:p>
        </p:txBody>
      </p:sp>
    </p:spTree>
    <p:extLst>
      <p:ext uri="{BB962C8B-B14F-4D97-AF65-F5344CB8AC3E}">
        <p14:creationId xmlns:p14="http://schemas.microsoft.com/office/powerpoint/2010/main" val="33372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95D9C55-40B8-4745-B1D4-957692C87EC9}"/>
              </a:ext>
            </a:extLst>
          </p:cNvPr>
          <p:cNvGrpSpPr/>
          <p:nvPr/>
        </p:nvGrpSpPr>
        <p:grpSpPr>
          <a:xfrm>
            <a:off x="935960" y="1560829"/>
            <a:ext cx="10649636" cy="4625849"/>
            <a:chOff x="933399" y="1824989"/>
            <a:chExt cx="10649636" cy="4625849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xmlns="" id="{E91B74A8-C19B-4BF9-A71D-9C7E099375C5}"/>
                </a:ext>
              </a:extLst>
            </p:cNvPr>
            <p:cNvSpPr/>
            <p:nvPr/>
          </p:nvSpPr>
          <p:spPr>
            <a:xfrm>
              <a:off x="3349752" y="4291584"/>
              <a:ext cx="0" cy="1187069"/>
            </a:xfrm>
            <a:custGeom>
              <a:avLst/>
              <a:gdLst/>
              <a:ahLst/>
              <a:cxnLst/>
              <a:rect l="l" t="t" r="r" b="b"/>
              <a:pathLst>
                <a:path h="1187069">
                  <a:moveTo>
                    <a:pt x="0" y="0"/>
                  </a:moveTo>
                  <a:lnTo>
                    <a:pt x="0" y="1187069"/>
                  </a:lnTo>
                </a:path>
              </a:pathLst>
            </a:custGeom>
            <a:ln w="9525">
              <a:solidFill>
                <a:srgbClr val="4D4D4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xmlns="" id="{404CC2F3-D0AA-4D5B-B233-D5E379AF8741}"/>
                </a:ext>
              </a:extLst>
            </p:cNvPr>
            <p:cNvSpPr/>
            <p:nvPr/>
          </p:nvSpPr>
          <p:spPr>
            <a:xfrm>
              <a:off x="5971032" y="4291584"/>
              <a:ext cx="0" cy="1187069"/>
            </a:xfrm>
            <a:custGeom>
              <a:avLst/>
              <a:gdLst/>
              <a:ahLst/>
              <a:cxnLst/>
              <a:rect l="l" t="t" r="r" b="b"/>
              <a:pathLst>
                <a:path h="1187069">
                  <a:moveTo>
                    <a:pt x="0" y="0"/>
                  </a:moveTo>
                  <a:lnTo>
                    <a:pt x="0" y="1187069"/>
                  </a:lnTo>
                </a:path>
              </a:pathLst>
            </a:custGeom>
            <a:ln w="9525">
              <a:solidFill>
                <a:srgbClr val="4D4D4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xmlns="" id="{AA03FC8B-C668-4395-89A6-7B090D888A3D}"/>
                </a:ext>
              </a:extLst>
            </p:cNvPr>
            <p:cNvSpPr/>
            <p:nvPr/>
          </p:nvSpPr>
          <p:spPr>
            <a:xfrm>
              <a:off x="8590788" y="4291584"/>
              <a:ext cx="0" cy="1187069"/>
            </a:xfrm>
            <a:custGeom>
              <a:avLst/>
              <a:gdLst/>
              <a:ahLst/>
              <a:cxnLst/>
              <a:rect l="l" t="t" r="r" b="b"/>
              <a:pathLst>
                <a:path h="1187069">
                  <a:moveTo>
                    <a:pt x="0" y="0"/>
                  </a:moveTo>
                  <a:lnTo>
                    <a:pt x="0" y="1187069"/>
                  </a:lnTo>
                </a:path>
              </a:pathLst>
            </a:custGeom>
            <a:ln w="9525">
              <a:solidFill>
                <a:srgbClr val="4D4D4D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xmlns="" id="{B28B4C30-0072-42BB-B582-261F7648EC0B}"/>
                </a:ext>
              </a:extLst>
            </p:cNvPr>
            <p:cNvSpPr/>
            <p:nvPr/>
          </p:nvSpPr>
          <p:spPr>
            <a:xfrm>
              <a:off x="969263" y="1844039"/>
              <a:ext cx="2139696" cy="2138172"/>
            </a:xfrm>
            <a:custGeom>
              <a:avLst/>
              <a:gdLst/>
              <a:ahLst/>
              <a:cxnLst/>
              <a:rect l="l" t="t" r="r" b="b"/>
              <a:pathLst>
                <a:path w="2139696" h="2138172">
                  <a:moveTo>
                    <a:pt x="1069848" y="0"/>
                  </a:moveTo>
                  <a:lnTo>
                    <a:pt x="982111" y="3544"/>
                  </a:lnTo>
                  <a:lnTo>
                    <a:pt x="896326" y="13992"/>
                  </a:lnTo>
                  <a:lnTo>
                    <a:pt x="812769" y="31071"/>
                  </a:lnTo>
                  <a:lnTo>
                    <a:pt x="731715" y="54504"/>
                  </a:lnTo>
                  <a:lnTo>
                    <a:pt x="653438" y="84016"/>
                  </a:lnTo>
                  <a:lnTo>
                    <a:pt x="578216" y="119332"/>
                  </a:lnTo>
                  <a:lnTo>
                    <a:pt x="506322" y="160177"/>
                  </a:lnTo>
                  <a:lnTo>
                    <a:pt x="438034" y="206276"/>
                  </a:lnTo>
                  <a:lnTo>
                    <a:pt x="373625" y="257353"/>
                  </a:lnTo>
                  <a:lnTo>
                    <a:pt x="313372" y="313134"/>
                  </a:lnTo>
                  <a:lnTo>
                    <a:pt x="257550" y="373343"/>
                  </a:lnTo>
                  <a:lnTo>
                    <a:pt x="206434" y="437704"/>
                  </a:lnTo>
                  <a:lnTo>
                    <a:pt x="160301" y="505944"/>
                  </a:lnTo>
                  <a:lnTo>
                    <a:pt x="119425" y="577786"/>
                  </a:lnTo>
                  <a:lnTo>
                    <a:pt x="84081" y="652956"/>
                  </a:lnTo>
                  <a:lnTo>
                    <a:pt x="54547" y="731178"/>
                  </a:lnTo>
                  <a:lnTo>
                    <a:pt x="31095" y="812177"/>
                  </a:lnTo>
                  <a:lnTo>
                    <a:pt x="14004" y="895678"/>
                  </a:lnTo>
                  <a:lnTo>
                    <a:pt x="3546" y="981406"/>
                  </a:lnTo>
                  <a:lnTo>
                    <a:pt x="0" y="1069086"/>
                  </a:lnTo>
                  <a:lnTo>
                    <a:pt x="3546" y="1156765"/>
                  </a:lnTo>
                  <a:lnTo>
                    <a:pt x="14004" y="1242493"/>
                  </a:lnTo>
                  <a:lnTo>
                    <a:pt x="31095" y="1325994"/>
                  </a:lnTo>
                  <a:lnTo>
                    <a:pt x="54547" y="1406993"/>
                  </a:lnTo>
                  <a:lnTo>
                    <a:pt x="84081" y="1485215"/>
                  </a:lnTo>
                  <a:lnTo>
                    <a:pt x="119425" y="1560385"/>
                  </a:lnTo>
                  <a:lnTo>
                    <a:pt x="160301" y="1632227"/>
                  </a:lnTo>
                  <a:lnTo>
                    <a:pt x="206434" y="1700467"/>
                  </a:lnTo>
                  <a:lnTo>
                    <a:pt x="257550" y="1764828"/>
                  </a:lnTo>
                  <a:lnTo>
                    <a:pt x="313372" y="1825037"/>
                  </a:lnTo>
                  <a:lnTo>
                    <a:pt x="373625" y="1880818"/>
                  </a:lnTo>
                  <a:lnTo>
                    <a:pt x="438034" y="1931895"/>
                  </a:lnTo>
                  <a:lnTo>
                    <a:pt x="506322" y="1977994"/>
                  </a:lnTo>
                  <a:lnTo>
                    <a:pt x="578216" y="2018839"/>
                  </a:lnTo>
                  <a:lnTo>
                    <a:pt x="653438" y="2054155"/>
                  </a:lnTo>
                  <a:lnTo>
                    <a:pt x="731715" y="2083667"/>
                  </a:lnTo>
                  <a:lnTo>
                    <a:pt x="812769" y="2107100"/>
                  </a:lnTo>
                  <a:lnTo>
                    <a:pt x="896326" y="2124179"/>
                  </a:lnTo>
                  <a:lnTo>
                    <a:pt x="982111" y="2134627"/>
                  </a:lnTo>
                  <a:lnTo>
                    <a:pt x="1069848" y="2138172"/>
                  </a:lnTo>
                  <a:lnTo>
                    <a:pt x="1157584" y="2134627"/>
                  </a:lnTo>
                  <a:lnTo>
                    <a:pt x="1243369" y="2124179"/>
                  </a:lnTo>
                  <a:lnTo>
                    <a:pt x="1326926" y="2107100"/>
                  </a:lnTo>
                  <a:lnTo>
                    <a:pt x="1407980" y="2083667"/>
                  </a:lnTo>
                  <a:lnTo>
                    <a:pt x="1486257" y="2054155"/>
                  </a:lnTo>
                  <a:lnTo>
                    <a:pt x="1561479" y="2018839"/>
                  </a:lnTo>
                  <a:lnTo>
                    <a:pt x="1633373" y="1977994"/>
                  </a:lnTo>
                  <a:lnTo>
                    <a:pt x="1701661" y="1931895"/>
                  </a:lnTo>
                  <a:lnTo>
                    <a:pt x="1766070" y="1880818"/>
                  </a:lnTo>
                  <a:lnTo>
                    <a:pt x="1826323" y="1825037"/>
                  </a:lnTo>
                  <a:lnTo>
                    <a:pt x="1882145" y="1764828"/>
                  </a:lnTo>
                  <a:lnTo>
                    <a:pt x="1933261" y="1700467"/>
                  </a:lnTo>
                  <a:lnTo>
                    <a:pt x="1979394" y="1632227"/>
                  </a:lnTo>
                  <a:lnTo>
                    <a:pt x="2020270" y="1560385"/>
                  </a:lnTo>
                  <a:lnTo>
                    <a:pt x="2055614" y="1485215"/>
                  </a:lnTo>
                  <a:lnTo>
                    <a:pt x="2085148" y="1406993"/>
                  </a:lnTo>
                  <a:lnTo>
                    <a:pt x="2108600" y="1325994"/>
                  </a:lnTo>
                  <a:lnTo>
                    <a:pt x="2125691" y="1242493"/>
                  </a:lnTo>
                  <a:lnTo>
                    <a:pt x="2136149" y="1156765"/>
                  </a:lnTo>
                  <a:lnTo>
                    <a:pt x="2139696" y="1069086"/>
                  </a:lnTo>
                  <a:lnTo>
                    <a:pt x="2136149" y="981406"/>
                  </a:lnTo>
                  <a:lnTo>
                    <a:pt x="2125691" y="895678"/>
                  </a:lnTo>
                  <a:lnTo>
                    <a:pt x="2108600" y="812177"/>
                  </a:lnTo>
                  <a:lnTo>
                    <a:pt x="2085148" y="731178"/>
                  </a:lnTo>
                  <a:lnTo>
                    <a:pt x="2055614" y="652956"/>
                  </a:lnTo>
                  <a:lnTo>
                    <a:pt x="2020270" y="577786"/>
                  </a:lnTo>
                  <a:lnTo>
                    <a:pt x="1979394" y="505944"/>
                  </a:lnTo>
                  <a:lnTo>
                    <a:pt x="1933261" y="437704"/>
                  </a:lnTo>
                  <a:lnTo>
                    <a:pt x="1882145" y="373343"/>
                  </a:lnTo>
                  <a:lnTo>
                    <a:pt x="1826323" y="313134"/>
                  </a:lnTo>
                  <a:lnTo>
                    <a:pt x="1766070" y="257353"/>
                  </a:lnTo>
                  <a:lnTo>
                    <a:pt x="1701661" y="206276"/>
                  </a:lnTo>
                  <a:lnTo>
                    <a:pt x="1633373" y="160177"/>
                  </a:lnTo>
                  <a:lnTo>
                    <a:pt x="1561479" y="119332"/>
                  </a:lnTo>
                  <a:lnTo>
                    <a:pt x="1486257" y="84016"/>
                  </a:lnTo>
                  <a:lnTo>
                    <a:pt x="1407980" y="54504"/>
                  </a:lnTo>
                  <a:lnTo>
                    <a:pt x="1326926" y="31071"/>
                  </a:lnTo>
                  <a:lnTo>
                    <a:pt x="1243369" y="13992"/>
                  </a:lnTo>
                  <a:lnTo>
                    <a:pt x="1157584" y="3544"/>
                  </a:lnTo>
                  <a:lnTo>
                    <a:pt x="1069848" y="0"/>
                  </a:lnTo>
                  <a:close/>
                </a:path>
              </a:pathLst>
            </a:custGeom>
            <a:solidFill>
              <a:srgbClr val="9AC93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xmlns="" id="{9B8C4E0E-D7B5-4F7C-B3EB-1042B4DD1EF9}"/>
                </a:ext>
              </a:extLst>
            </p:cNvPr>
            <p:cNvSpPr/>
            <p:nvPr/>
          </p:nvSpPr>
          <p:spPr>
            <a:xfrm>
              <a:off x="969263" y="1844039"/>
              <a:ext cx="2139696" cy="21381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9">
              <a:extLst>
                <a:ext uri="{FF2B5EF4-FFF2-40B4-BE49-F238E27FC236}">
                  <a16:creationId xmlns:a16="http://schemas.microsoft.com/office/drawing/2014/main" xmlns="" id="{76BD939C-4791-4E34-8FC5-DE26AB1E37DD}"/>
                </a:ext>
              </a:extLst>
            </p:cNvPr>
            <p:cNvSpPr/>
            <p:nvPr/>
          </p:nvSpPr>
          <p:spPr>
            <a:xfrm>
              <a:off x="950213" y="1824989"/>
              <a:ext cx="2178050" cy="2176526"/>
            </a:xfrm>
            <a:custGeom>
              <a:avLst/>
              <a:gdLst/>
              <a:ahLst/>
              <a:cxnLst/>
              <a:rect l="l" t="t" r="r" b="b"/>
              <a:pathLst>
                <a:path w="2178050" h="2176526">
                  <a:moveTo>
                    <a:pt x="1089152" y="0"/>
                  </a:moveTo>
                  <a:lnTo>
                    <a:pt x="1145159" y="1650"/>
                  </a:lnTo>
                  <a:lnTo>
                    <a:pt x="1200404" y="5587"/>
                  </a:lnTo>
                  <a:lnTo>
                    <a:pt x="1255014" y="12573"/>
                  </a:lnTo>
                  <a:lnTo>
                    <a:pt x="1308354" y="22225"/>
                  </a:lnTo>
                  <a:lnTo>
                    <a:pt x="1361186" y="34289"/>
                  </a:lnTo>
                  <a:lnTo>
                    <a:pt x="1413002" y="48895"/>
                  </a:lnTo>
                  <a:lnTo>
                    <a:pt x="1463548" y="66294"/>
                  </a:lnTo>
                  <a:lnTo>
                    <a:pt x="1512951" y="85725"/>
                  </a:lnTo>
                  <a:lnTo>
                    <a:pt x="1608074" y="131318"/>
                  </a:lnTo>
                  <a:lnTo>
                    <a:pt x="1697736" y="185800"/>
                  </a:lnTo>
                  <a:lnTo>
                    <a:pt x="1781810" y="248412"/>
                  </a:lnTo>
                  <a:lnTo>
                    <a:pt x="1859026" y="318770"/>
                  </a:lnTo>
                  <a:lnTo>
                    <a:pt x="1929257" y="396239"/>
                  </a:lnTo>
                  <a:lnTo>
                    <a:pt x="1991868" y="479806"/>
                  </a:lnTo>
                  <a:lnTo>
                    <a:pt x="2046732" y="569468"/>
                  </a:lnTo>
                  <a:lnTo>
                    <a:pt x="2092325" y="664718"/>
                  </a:lnTo>
                  <a:lnTo>
                    <a:pt x="2111756" y="714121"/>
                  </a:lnTo>
                  <a:lnTo>
                    <a:pt x="2129155" y="764667"/>
                  </a:lnTo>
                  <a:lnTo>
                    <a:pt x="2143760" y="816356"/>
                  </a:lnTo>
                  <a:lnTo>
                    <a:pt x="2155825" y="868934"/>
                  </a:lnTo>
                  <a:lnTo>
                    <a:pt x="2165477" y="922655"/>
                  </a:lnTo>
                  <a:lnTo>
                    <a:pt x="2172462" y="976757"/>
                  </a:lnTo>
                  <a:lnTo>
                    <a:pt x="2176399" y="1032129"/>
                  </a:lnTo>
                  <a:lnTo>
                    <a:pt x="2178050" y="1088263"/>
                  </a:lnTo>
                  <a:lnTo>
                    <a:pt x="2176399" y="1144397"/>
                  </a:lnTo>
                  <a:lnTo>
                    <a:pt x="2172462" y="1199261"/>
                  </a:lnTo>
                  <a:lnTo>
                    <a:pt x="2165477" y="1253871"/>
                  </a:lnTo>
                  <a:lnTo>
                    <a:pt x="2155825" y="1307592"/>
                  </a:lnTo>
                  <a:lnTo>
                    <a:pt x="2143760" y="1360043"/>
                  </a:lnTo>
                  <a:lnTo>
                    <a:pt x="2129155" y="1411859"/>
                  </a:lnTo>
                  <a:lnTo>
                    <a:pt x="2111756" y="1462277"/>
                  </a:lnTo>
                  <a:lnTo>
                    <a:pt x="2092325" y="1512189"/>
                  </a:lnTo>
                  <a:lnTo>
                    <a:pt x="2046732" y="1606931"/>
                  </a:lnTo>
                  <a:lnTo>
                    <a:pt x="1992249" y="1696593"/>
                  </a:lnTo>
                  <a:lnTo>
                    <a:pt x="1929257" y="1780667"/>
                  </a:lnTo>
                  <a:lnTo>
                    <a:pt x="1858899" y="1857756"/>
                  </a:lnTo>
                  <a:lnTo>
                    <a:pt x="1781810" y="1927987"/>
                  </a:lnTo>
                  <a:lnTo>
                    <a:pt x="1697736" y="1990598"/>
                  </a:lnTo>
                  <a:lnTo>
                    <a:pt x="1608074" y="2045208"/>
                  </a:lnTo>
                  <a:lnTo>
                    <a:pt x="1513078" y="2090674"/>
                  </a:lnTo>
                  <a:lnTo>
                    <a:pt x="1463548" y="2110613"/>
                  </a:lnTo>
                  <a:lnTo>
                    <a:pt x="1412875" y="2127631"/>
                  </a:lnTo>
                  <a:lnTo>
                    <a:pt x="1361186" y="2142109"/>
                  </a:lnTo>
                  <a:lnTo>
                    <a:pt x="1308354" y="2154301"/>
                  </a:lnTo>
                  <a:lnTo>
                    <a:pt x="1254633" y="2163953"/>
                  </a:lnTo>
                  <a:lnTo>
                    <a:pt x="1200023" y="2170811"/>
                  </a:lnTo>
                  <a:lnTo>
                    <a:pt x="1144778" y="2174875"/>
                  </a:lnTo>
                  <a:lnTo>
                    <a:pt x="1089025" y="2176526"/>
                  </a:lnTo>
                  <a:lnTo>
                    <a:pt x="1032891" y="2174875"/>
                  </a:lnTo>
                  <a:lnTo>
                    <a:pt x="977646" y="2170811"/>
                  </a:lnTo>
                  <a:lnTo>
                    <a:pt x="923036" y="2163953"/>
                  </a:lnTo>
                  <a:lnTo>
                    <a:pt x="869696" y="2154301"/>
                  </a:lnTo>
                  <a:lnTo>
                    <a:pt x="816863" y="2142109"/>
                  </a:lnTo>
                  <a:lnTo>
                    <a:pt x="765175" y="2127631"/>
                  </a:lnTo>
                  <a:lnTo>
                    <a:pt x="714502" y="2110613"/>
                  </a:lnTo>
                  <a:lnTo>
                    <a:pt x="664972" y="2090674"/>
                  </a:lnTo>
                  <a:lnTo>
                    <a:pt x="569976" y="2045208"/>
                  </a:lnTo>
                  <a:lnTo>
                    <a:pt x="480314" y="1990598"/>
                  </a:lnTo>
                  <a:lnTo>
                    <a:pt x="396240" y="1927987"/>
                  </a:lnTo>
                  <a:lnTo>
                    <a:pt x="319100" y="1857756"/>
                  </a:lnTo>
                  <a:lnTo>
                    <a:pt x="248831" y="1780667"/>
                  </a:lnTo>
                  <a:lnTo>
                    <a:pt x="185813" y="1696593"/>
                  </a:lnTo>
                  <a:lnTo>
                    <a:pt x="131267" y="1606931"/>
                  </a:lnTo>
                  <a:lnTo>
                    <a:pt x="85737" y="1512189"/>
                  </a:lnTo>
                  <a:lnTo>
                    <a:pt x="65849" y="1462277"/>
                  </a:lnTo>
                  <a:lnTo>
                    <a:pt x="48856" y="1411732"/>
                  </a:lnTo>
                  <a:lnTo>
                    <a:pt x="34328" y="1360043"/>
                  </a:lnTo>
                  <a:lnTo>
                    <a:pt x="22212" y="1307592"/>
                  </a:lnTo>
                  <a:lnTo>
                    <a:pt x="12509" y="1253871"/>
                  </a:lnTo>
                  <a:lnTo>
                    <a:pt x="5651" y="1199388"/>
                  </a:lnTo>
                  <a:lnTo>
                    <a:pt x="1206" y="1144397"/>
                  </a:lnTo>
                  <a:lnTo>
                    <a:pt x="0" y="1088136"/>
                  </a:lnTo>
                  <a:lnTo>
                    <a:pt x="1612" y="1032129"/>
                  </a:lnTo>
                  <a:lnTo>
                    <a:pt x="5638" y="977138"/>
                  </a:lnTo>
                  <a:lnTo>
                    <a:pt x="12509" y="922655"/>
                  </a:lnTo>
                  <a:lnTo>
                    <a:pt x="22212" y="868934"/>
                  </a:lnTo>
                  <a:lnTo>
                    <a:pt x="34328" y="816356"/>
                  </a:lnTo>
                  <a:lnTo>
                    <a:pt x="48882" y="764667"/>
                  </a:lnTo>
                  <a:lnTo>
                    <a:pt x="66255" y="714121"/>
                  </a:lnTo>
                  <a:lnTo>
                    <a:pt x="85712" y="664718"/>
                  </a:lnTo>
                  <a:lnTo>
                    <a:pt x="131267" y="569595"/>
                  </a:lnTo>
                  <a:lnTo>
                    <a:pt x="185826" y="479806"/>
                  </a:lnTo>
                  <a:lnTo>
                    <a:pt x="248831" y="396239"/>
                  </a:lnTo>
                  <a:lnTo>
                    <a:pt x="319074" y="318770"/>
                  </a:lnTo>
                  <a:lnTo>
                    <a:pt x="396240" y="248412"/>
                  </a:lnTo>
                  <a:lnTo>
                    <a:pt x="480314" y="185800"/>
                  </a:lnTo>
                  <a:lnTo>
                    <a:pt x="569976" y="131318"/>
                  </a:lnTo>
                  <a:lnTo>
                    <a:pt x="664591" y="85725"/>
                  </a:lnTo>
                  <a:lnTo>
                    <a:pt x="714502" y="65786"/>
                  </a:lnTo>
                  <a:lnTo>
                    <a:pt x="765175" y="48895"/>
                  </a:lnTo>
                  <a:lnTo>
                    <a:pt x="816863" y="34289"/>
                  </a:lnTo>
                  <a:lnTo>
                    <a:pt x="869315" y="22225"/>
                  </a:lnTo>
                  <a:lnTo>
                    <a:pt x="923036" y="12573"/>
                  </a:lnTo>
                  <a:lnTo>
                    <a:pt x="977519" y="5714"/>
                  </a:lnTo>
                  <a:lnTo>
                    <a:pt x="1032891" y="1270"/>
                  </a:lnTo>
                  <a:lnTo>
                    <a:pt x="1089152" y="0"/>
                  </a:lnTo>
                  <a:close/>
                </a:path>
              </a:pathLst>
            </a:custGeom>
            <a:ln w="38100">
              <a:solidFill>
                <a:srgbClr val="9AC93B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xmlns="" id="{F5E83D3C-9E0E-4D2E-9909-CD4B424A9179}"/>
                </a:ext>
              </a:extLst>
            </p:cNvPr>
            <p:cNvSpPr/>
            <p:nvPr/>
          </p:nvSpPr>
          <p:spPr>
            <a:xfrm>
              <a:off x="3581400" y="1844039"/>
              <a:ext cx="2138172" cy="2138172"/>
            </a:xfrm>
            <a:custGeom>
              <a:avLst/>
              <a:gdLst/>
              <a:ahLst/>
              <a:cxnLst/>
              <a:rect l="l" t="t" r="r" b="b"/>
              <a:pathLst>
                <a:path w="2138172" h="2138172">
                  <a:moveTo>
                    <a:pt x="1069086" y="0"/>
                  </a:moveTo>
                  <a:lnTo>
                    <a:pt x="981406" y="3544"/>
                  </a:lnTo>
                  <a:lnTo>
                    <a:pt x="895678" y="13992"/>
                  </a:lnTo>
                  <a:lnTo>
                    <a:pt x="812177" y="31071"/>
                  </a:lnTo>
                  <a:lnTo>
                    <a:pt x="731178" y="54504"/>
                  </a:lnTo>
                  <a:lnTo>
                    <a:pt x="652956" y="84016"/>
                  </a:lnTo>
                  <a:lnTo>
                    <a:pt x="577786" y="119332"/>
                  </a:lnTo>
                  <a:lnTo>
                    <a:pt x="505944" y="160177"/>
                  </a:lnTo>
                  <a:lnTo>
                    <a:pt x="437704" y="206276"/>
                  </a:lnTo>
                  <a:lnTo>
                    <a:pt x="373343" y="257353"/>
                  </a:lnTo>
                  <a:lnTo>
                    <a:pt x="313134" y="313134"/>
                  </a:lnTo>
                  <a:lnTo>
                    <a:pt x="257353" y="373343"/>
                  </a:lnTo>
                  <a:lnTo>
                    <a:pt x="206276" y="437704"/>
                  </a:lnTo>
                  <a:lnTo>
                    <a:pt x="160177" y="505944"/>
                  </a:lnTo>
                  <a:lnTo>
                    <a:pt x="119332" y="577786"/>
                  </a:lnTo>
                  <a:lnTo>
                    <a:pt x="84016" y="652956"/>
                  </a:lnTo>
                  <a:lnTo>
                    <a:pt x="54504" y="731178"/>
                  </a:lnTo>
                  <a:lnTo>
                    <a:pt x="31071" y="812177"/>
                  </a:lnTo>
                  <a:lnTo>
                    <a:pt x="13992" y="895678"/>
                  </a:lnTo>
                  <a:lnTo>
                    <a:pt x="3544" y="981406"/>
                  </a:lnTo>
                  <a:lnTo>
                    <a:pt x="0" y="1069086"/>
                  </a:lnTo>
                  <a:lnTo>
                    <a:pt x="3544" y="1156765"/>
                  </a:lnTo>
                  <a:lnTo>
                    <a:pt x="13992" y="1242493"/>
                  </a:lnTo>
                  <a:lnTo>
                    <a:pt x="31071" y="1325994"/>
                  </a:lnTo>
                  <a:lnTo>
                    <a:pt x="54504" y="1406993"/>
                  </a:lnTo>
                  <a:lnTo>
                    <a:pt x="84016" y="1485215"/>
                  </a:lnTo>
                  <a:lnTo>
                    <a:pt x="119332" y="1560385"/>
                  </a:lnTo>
                  <a:lnTo>
                    <a:pt x="160177" y="1632227"/>
                  </a:lnTo>
                  <a:lnTo>
                    <a:pt x="206276" y="1700467"/>
                  </a:lnTo>
                  <a:lnTo>
                    <a:pt x="257353" y="1764828"/>
                  </a:lnTo>
                  <a:lnTo>
                    <a:pt x="313134" y="1825037"/>
                  </a:lnTo>
                  <a:lnTo>
                    <a:pt x="373343" y="1880818"/>
                  </a:lnTo>
                  <a:lnTo>
                    <a:pt x="437704" y="1931895"/>
                  </a:lnTo>
                  <a:lnTo>
                    <a:pt x="505944" y="1977994"/>
                  </a:lnTo>
                  <a:lnTo>
                    <a:pt x="577786" y="2018839"/>
                  </a:lnTo>
                  <a:lnTo>
                    <a:pt x="652956" y="2054155"/>
                  </a:lnTo>
                  <a:lnTo>
                    <a:pt x="731178" y="2083667"/>
                  </a:lnTo>
                  <a:lnTo>
                    <a:pt x="812177" y="2107100"/>
                  </a:lnTo>
                  <a:lnTo>
                    <a:pt x="895678" y="2124179"/>
                  </a:lnTo>
                  <a:lnTo>
                    <a:pt x="981406" y="2134627"/>
                  </a:lnTo>
                  <a:lnTo>
                    <a:pt x="1069086" y="2138172"/>
                  </a:lnTo>
                  <a:lnTo>
                    <a:pt x="1156765" y="2134627"/>
                  </a:lnTo>
                  <a:lnTo>
                    <a:pt x="1242493" y="2124179"/>
                  </a:lnTo>
                  <a:lnTo>
                    <a:pt x="1325994" y="2107100"/>
                  </a:lnTo>
                  <a:lnTo>
                    <a:pt x="1406993" y="2083667"/>
                  </a:lnTo>
                  <a:lnTo>
                    <a:pt x="1485215" y="2054155"/>
                  </a:lnTo>
                  <a:lnTo>
                    <a:pt x="1560385" y="2018839"/>
                  </a:lnTo>
                  <a:lnTo>
                    <a:pt x="1632227" y="1977994"/>
                  </a:lnTo>
                  <a:lnTo>
                    <a:pt x="1700467" y="1931895"/>
                  </a:lnTo>
                  <a:lnTo>
                    <a:pt x="1764828" y="1880818"/>
                  </a:lnTo>
                  <a:lnTo>
                    <a:pt x="1825037" y="1825037"/>
                  </a:lnTo>
                  <a:lnTo>
                    <a:pt x="1880818" y="1764828"/>
                  </a:lnTo>
                  <a:lnTo>
                    <a:pt x="1931895" y="1700467"/>
                  </a:lnTo>
                  <a:lnTo>
                    <a:pt x="1977994" y="1632227"/>
                  </a:lnTo>
                  <a:lnTo>
                    <a:pt x="2018839" y="1560385"/>
                  </a:lnTo>
                  <a:lnTo>
                    <a:pt x="2054155" y="1485215"/>
                  </a:lnTo>
                  <a:lnTo>
                    <a:pt x="2083667" y="1406993"/>
                  </a:lnTo>
                  <a:lnTo>
                    <a:pt x="2107100" y="1325994"/>
                  </a:lnTo>
                  <a:lnTo>
                    <a:pt x="2124179" y="1242493"/>
                  </a:lnTo>
                  <a:lnTo>
                    <a:pt x="2134627" y="1156765"/>
                  </a:lnTo>
                  <a:lnTo>
                    <a:pt x="2138172" y="1069086"/>
                  </a:lnTo>
                  <a:lnTo>
                    <a:pt x="2134627" y="981406"/>
                  </a:lnTo>
                  <a:lnTo>
                    <a:pt x="2124179" y="895678"/>
                  </a:lnTo>
                  <a:lnTo>
                    <a:pt x="2107100" y="812177"/>
                  </a:lnTo>
                  <a:lnTo>
                    <a:pt x="2083667" y="731178"/>
                  </a:lnTo>
                  <a:lnTo>
                    <a:pt x="2054155" y="652956"/>
                  </a:lnTo>
                  <a:lnTo>
                    <a:pt x="2018839" y="577786"/>
                  </a:lnTo>
                  <a:lnTo>
                    <a:pt x="1977994" y="505944"/>
                  </a:lnTo>
                  <a:lnTo>
                    <a:pt x="1931895" y="437704"/>
                  </a:lnTo>
                  <a:lnTo>
                    <a:pt x="1880818" y="373343"/>
                  </a:lnTo>
                  <a:lnTo>
                    <a:pt x="1825037" y="313134"/>
                  </a:lnTo>
                  <a:lnTo>
                    <a:pt x="1764828" y="257353"/>
                  </a:lnTo>
                  <a:lnTo>
                    <a:pt x="1700467" y="206276"/>
                  </a:lnTo>
                  <a:lnTo>
                    <a:pt x="1632227" y="160177"/>
                  </a:lnTo>
                  <a:lnTo>
                    <a:pt x="1560385" y="119332"/>
                  </a:lnTo>
                  <a:lnTo>
                    <a:pt x="1485215" y="84016"/>
                  </a:lnTo>
                  <a:lnTo>
                    <a:pt x="1406993" y="54504"/>
                  </a:lnTo>
                  <a:lnTo>
                    <a:pt x="1325994" y="31071"/>
                  </a:lnTo>
                  <a:lnTo>
                    <a:pt x="1242493" y="13992"/>
                  </a:lnTo>
                  <a:lnTo>
                    <a:pt x="1156765" y="3544"/>
                  </a:lnTo>
                  <a:lnTo>
                    <a:pt x="1069086" y="0"/>
                  </a:lnTo>
                  <a:close/>
                </a:path>
              </a:pathLst>
            </a:custGeom>
            <a:solidFill>
              <a:srgbClr val="9AC93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xmlns="" id="{C2AE5F63-49D7-43F9-8461-9428A4549966}"/>
                </a:ext>
              </a:extLst>
            </p:cNvPr>
            <p:cNvSpPr/>
            <p:nvPr/>
          </p:nvSpPr>
          <p:spPr>
            <a:xfrm>
              <a:off x="3581400" y="1844039"/>
              <a:ext cx="2138172" cy="21381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xmlns="" id="{C31A8EA3-A003-4299-B86E-39089B6E1C02}"/>
                </a:ext>
              </a:extLst>
            </p:cNvPr>
            <p:cNvSpPr/>
            <p:nvPr/>
          </p:nvSpPr>
          <p:spPr>
            <a:xfrm>
              <a:off x="3562350" y="1824989"/>
              <a:ext cx="2176526" cy="2176526"/>
            </a:xfrm>
            <a:custGeom>
              <a:avLst/>
              <a:gdLst/>
              <a:ahLst/>
              <a:cxnLst/>
              <a:rect l="l" t="t" r="r" b="b"/>
              <a:pathLst>
                <a:path w="2176526" h="2176526">
                  <a:moveTo>
                    <a:pt x="1088263" y="0"/>
                  </a:moveTo>
                  <a:lnTo>
                    <a:pt x="1144397" y="1650"/>
                  </a:lnTo>
                  <a:lnTo>
                    <a:pt x="1199261" y="5587"/>
                  </a:lnTo>
                  <a:lnTo>
                    <a:pt x="1253871" y="12573"/>
                  </a:lnTo>
                  <a:lnTo>
                    <a:pt x="1307591" y="22225"/>
                  </a:lnTo>
                  <a:lnTo>
                    <a:pt x="1360042" y="34289"/>
                  </a:lnTo>
                  <a:lnTo>
                    <a:pt x="1411859" y="48895"/>
                  </a:lnTo>
                  <a:lnTo>
                    <a:pt x="1462277" y="66294"/>
                  </a:lnTo>
                  <a:lnTo>
                    <a:pt x="1512189" y="85725"/>
                  </a:lnTo>
                  <a:lnTo>
                    <a:pt x="1606930" y="131318"/>
                  </a:lnTo>
                  <a:lnTo>
                    <a:pt x="1696592" y="185800"/>
                  </a:lnTo>
                  <a:lnTo>
                    <a:pt x="1780666" y="248412"/>
                  </a:lnTo>
                  <a:lnTo>
                    <a:pt x="1857755" y="318770"/>
                  </a:lnTo>
                  <a:lnTo>
                    <a:pt x="1927987" y="396239"/>
                  </a:lnTo>
                  <a:lnTo>
                    <a:pt x="1990598" y="479806"/>
                  </a:lnTo>
                  <a:lnTo>
                    <a:pt x="2045208" y="569595"/>
                  </a:lnTo>
                  <a:lnTo>
                    <a:pt x="2090674" y="664590"/>
                  </a:lnTo>
                  <a:lnTo>
                    <a:pt x="2110613" y="714121"/>
                  </a:lnTo>
                  <a:lnTo>
                    <a:pt x="2127630" y="764667"/>
                  </a:lnTo>
                  <a:lnTo>
                    <a:pt x="2142109" y="816356"/>
                  </a:lnTo>
                  <a:lnTo>
                    <a:pt x="2154301" y="868934"/>
                  </a:lnTo>
                  <a:lnTo>
                    <a:pt x="2163953" y="922655"/>
                  </a:lnTo>
                  <a:lnTo>
                    <a:pt x="2170811" y="976757"/>
                  </a:lnTo>
                  <a:lnTo>
                    <a:pt x="2174875" y="1032129"/>
                  </a:lnTo>
                  <a:lnTo>
                    <a:pt x="2176526" y="1088263"/>
                  </a:lnTo>
                  <a:lnTo>
                    <a:pt x="2174875" y="1144397"/>
                  </a:lnTo>
                  <a:lnTo>
                    <a:pt x="2170811" y="1199261"/>
                  </a:lnTo>
                  <a:lnTo>
                    <a:pt x="2163953" y="1253871"/>
                  </a:lnTo>
                  <a:lnTo>
                    <a:pt x="2154301" y="1307592"/>
                  </a:lnTo>
                  <a:lnTo>
                    <a:pt x="2142109" y="1360043"/>
                  </a:lnTo>
                  <a:lnTo>
                    <a:pt x="2127630" y="1411732"/>
                  </a:lnTo>
                  <a:lnTo>
                    <a:pt x="2110613" y="1462277"/>
                  </a:lnTo>
                  <a:lnTo>
                    <a:pt x="2090674" y="1512189"/>
                  </a:lnTo>
                  <a:lnTo>
                    <a:pt x="2045208" y="1606931"/>
                  </a:lnTo>
                  <a:lnTo>
                    <a:pt x="1990598" y="1696593"/>
                  </a:lnTo>
                  <a:lnTo>
                    <a:pt x="1927987" y="1780667"/>
                  </a:lnTo>
                  <a:lnTo>
                    <a:pt x="1857755" y="1857756"/>
                  </a:lnTo>
                  <a:lnTo>
                    <a:pt x="1780666" y="1927987"/>
                  </a:lnTo>
                  <a:lnTo>
                    <a:pt x="1696592" y="1990598"/>
                  </a:lnTo>
                  <a:lnTo>
                    <a:pt x="1606930" y="2045208"/>
                  </a:lnTo>
                  <a:lnTo>
                    <a:pt x="1512189" y="2090674"/>
                  </a:lnTo>
                  <a:lnTo>
                    <a:pt x="1462277" y="2110613"/>
                  </a:lnTo>
                  <a:lnTo>
                    <a:pt x="1411732" y="2127631"/>
                  </a:lnTo>
                  <a:lnTo>
                    <a:pt x="1360042" y="2142109"/>
                  </a:lnTo>
                  <a:lnTo>
                    <a:pt x="1307591" y="2154301"/>
                  </a:lnTo>
                  <a:lnTo>
                    <a:pt x="1253871" y="2163953"/>
                  </a:lnTo>
                  <a:lnTo>
                    <a:pt x="1199261" y="2170811"/>
                  </a:lnTo>
                  <a:lnTo>
                    <a:pt x="1144397" y="2174875"/>
                  </a:lnTo>
                  <a:lnTo>
                    <a:pt x="1088263" y="2176526"/>
                  </a:lnTo>
                  <a:lnTo>
                    <a:pt x="1032128" y="2174875"/>
                  </a:lnTo>
                  <a:lnTo>
                    <a:pt x="977138" y="2170811"/>
                  </a:lnTo>
                  <a:lnTo>
                    <a:pt x="922654" y="2163953"/>
                  </a:lnTo>
                  <a:lnTo>
                    <a:pt x="868934" y="2154301"/>
                  </a:lnTo>
                  <a:lnTo>
                    <a:pt x="816355" y="2142109"/>
                  </a:lnTo>
                  <a:lnTo>
                    <a:pt x="764666" y="2127631"/>
                  </a:lnTo>
                  <a:lnTo>
                    <a:pt x="714121" y="2110613"/>
                  </a:lnTo>
                  <a:lnTo>
                    <a:pt x="664590" y="2090674"/>
                  </a:lnTo>
                  <a:lnTo>
                    <a:pt x="569595" y="2045208"/>
                  </a:lnTo>
                  <a:lnTo>
                    <a:pt x="479805" y="1990598"/>
                  </a:lnTo>
                  <a:lnTo>
                    <a:pt x="396239" y="1927987"/>
                  </a:lnTo>
                  <a:lnTo>
                    <a:pt x="318770" y="1857756"/>
                  </a:lnTo>
                  <a:lnTo>
                    <a:pt x="248412" y="1780667"/>
                  </a:lnTo>
                  <a:lnTo>
                    <a:pt x="185800" y="1696593"/>
                  </a:lnTo>
                  <a:lnTo>
                    <a:pt x="131317" y="1606931"/>
                  </a:lnTo>
                  <a:lnTo>
                    <a:pt x="85725" y="1512189"/>
                  </a:lnTo>
                  <a:lnTo>
                    <a:pt x="65786" y="1462277"/>
                  </a:lnTo>
                  <a:lnTo>
                    <a:pt x="48895" y="1411732"/>
                  </a:lnTo>
                  <a:lnTo>
                    <a:pt x="34289" y="1360043"/>
                  </a:lnTo>
                  <a:lnTo>
                    <a:pt x="22225" y="1307592"/>
                  </a:lnTo>
                  <a:lnTo>
                    <a:pt x="12573" y="1253871"/>
                  </a:lnTo>
                  <a:lnTo>
                    <a:pt x="5714" y="1199388"/>
                  </a:lnTo>
                  <a:lnTo>
                    <a:pt x="1270" y="1144397"/>
                  </a:lnTo>
                  <a:lnTo>
                    <a:pt x="0" y="1088136"/>
                  </a:lnTo>
                  <a:lnTo>
                    <a:pt x="1650" y="1032129"/>
                  </a:lnTo>
                  <a:lnTo>
                    <a:pt x="5587" y="977138"/>
                  </a:lnTo>
                  <a:lnTo>
                    <a:pt x="12573" y="922655"/>
                  </a:lnTo>
                  <a:lnTo>
                    <a:pt x="22225" y="868934"/>
                  </a:lnTo>
                  <a:lnTo>
                    <a:pt x="34289" y="816356"/>
                  </a:lnTo>
                  <a:lnTo>
                    <a:pt x="48895" y="764667"/>
                  </a:lnTo>
                  <a:lnTo>
                    <a:pt x="66294" y="714121"/>
                  </a:lnTo>
                  <a:lnTo>
                    <a:pt x="85725" y="664718"/>
                  </a:lnTo>
                  <a:lnTo>
                    <a:pt x="131317" y="569595"/>
                  </a:lnTo>
                  <a:lnTo>
                    <a:pt x="185800" y="479806"/>
                  </a:lnTo>
                  <a:lnTo>
                    <a:pt x="248412" y="396239"/>
                  </a:lnTo>
                  <a:lnTo>
                    <a:pt x="318642" y="318643"/>
                  </a:lnTo>
                  <a:lnTo>
                    <a:pt x="396239" y="248412"/>
                  </a:lnTo>
                  <a:lnTo>
                    <a:pt x="479805" y="185800"/>
                  </a:lnTo>
                  <a:lnTo>
                    <a:pt x="569595" y="131318"/>
                  </a:lnTo>
                  <a:lnTo>
                    <a:pt x="664590" y="85725"/>
                  </a:lnTo>
                  <a:lnTo>
                    <a:pt x="714121" y="65912"/>
                  </a:lnTo>
                  <a:lnTo>
                    <a:pt x="764666" y="48895"/>
                  </a:lnTo>
                  <a:lnTo>
                    <a:pt x="816355" y="34289"/>
                  </a:lnTo>
                  <a:lnTo>
                    <a:pt x="868934" y="22225"/>
                  </a:lnTo>
                  <a:lnTo>
                    <a:pt x="922654" y="12573"/>
                  </a:lnTo>
                  <a:lnTo>
                    <a:pt x="976757" y="5714"/>
                  </a:lnTo>
                  <a:lnTo>
                    <a:pt x="1032128" y="1270"/>
                  </a:lnTo>
                  <a:lnTo>
                    <a:pt x="1088263" y="0"/>
                  </a:lnTo>
                  <a:close/>
                </a:path>
              </a:pathLst>
            </a:custGeom>
            <a:ln w="38100">
              <a:solidFill>
                <a:srgbClr val="A9A9C4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13">
              <a:extLst>
                <a:ext uri="{FF2B5EF4-FFF2-40B4-BE49-F238E27FC236}">
                  <a16:creationId xmlns:a16="http://schemas.microsoft.com/office/drawing/2014/main" xmlns="" id="{9C919B85-B151-4254-A53A-0817058596B3}"/>
                </a:ext>
              </a:extLst>
            </p:cNvPr>
            <p:cNvSpPr/>
            <p:nvPr/>
          </p:nvSpPr>
          <p:spPr>
            <a:xfrm>
              <a:off x="8804147" y="1844039"/>
              <a:ext cx="2138172" cy="2138172"/>
            </a:xfrm>
            <a:custGeom>
              <a:avLst/>
              <a:gdLst/>
              <a:ahLst/>
              <a:cxnLst/>
              <a:rect l="l" t="t" r="r" b="b"/>
              <a:pathLst>
                <a:path w="2138172" h="2138172">
                  <a:moveTo>
                    <a:pt x="1069085" y="0"/>
                  </a:moveTo>
                  <a:lnTo>
                    <a:pt x="981406" y="3544"/>
                  </a:lnTo>
                  <a:lnTo>
                    <a:pt x="895678" y="13992"/>
                  </a:lnTo>
                  <a:lnTo>
                    <a:pt x="812177" y="31071"/>
                  </a:lnTo>
                  <a:lnTo>
                    <a:pt x="731178" y="54504"/>
                  </a:lnTo>
                  <a:lnTo>
                    <a:pt x="652956" y="84016"/>
                  </a:lnTo>
                  <a:lnTo>
                    <a:pt x="577786" y="119332"/>
                  </a:lnTo>
                  <a:lnTo>
                    <a:pt x="505944" y="160177"/>
                  </a:lnTo>
                  <a:lnTo>
                    <a:pt x="437704" y="206276"/>
                  </a:lnTo>
                  <a:lnTo>
                    <a:pt x="373343" y="257353"/>
                  </a:lnTo>
                  <a:lnTo>
                    <a:pt x="313134" y="313134"/>
                  </a:lnTo>
                  <a:lnTo>
                    <a:pt x="257353" y="373343"/>
                  </a:lnTo>
                  <a:lnTo>
                    <a:pt x="206276" y="437704"/>
                  </a:lnTo>
                  <a:lnTo>
                    <a:pt x="160177" y="505944"/>
                  </a:lnTo>
                  <a:lnTo>
                    <a:pt x="119332" y="577786"/>
                  </a:lnTo>
                  <a:lnTo>
                    <a:pt x="84016" y="652956"/>
                  </a:lnTo>
                  <a:lnTo>
                    <a:pt x="54504" y="731178"/>
                  </a:lnTo>
                  <a:lnTo>
                    <a:pt x="31071" y="812177"/>
                  </a:lnTo>
                  <a:lnTo>
                    <a:pt x="13992" y="895678"/>
                  </a:lnTo>
                  <a:lnTo>
                    <a:pt x="3544" y="981406"/>
                  </a:lnTo>
                  <a:lnTo>
                    <a:pt x="0" y="1069086"/>
                  </a:lnTo>
                  <a:lnTo>
                    <a:pt x="3544" y="1156765"/>
                  </a:lnTo>
                  <a:lnTo>
                    <a:pt x="13992" y="1242493"/>
                  </a:lnTo>
                  <a:lnTo>
                    <a:pt x="31071" y="1325994"/>
                  </a:lnTo>
                  <a:lnTo>
                    <a:pt x="54504" y="1406993"/>
                  </a:lnTo>
                  <a:lnTo>
                    <a:pt x="84016" y="1485215"/>
                  </a:lnTo>
                  <a:lnTo>
                    <a:pt x="119332" y="1560385"/>
                  </a:lnTo>
                  <a:lnTo>
                    <a:pt x="160177" y="1632227"/>
                  </a:lnTo>
                  <a:lnTo>
                    <a:pt x="206276" y="1700467"/>
                  </a:lnTo>
                  <a:lnTo>
                    <a:pt x="257353" y="1764828"/>
                  </a:lnTo>
                  <a:lnTo>
                    <a:pt x="313134" y="1825037"/>
                  </a:lnTo>
                  <a:lnTo>
                    <a:pt x="373343" y="1880818"/>
                  </a:lnTo>
                  <a:lnTo>
                    <a:pt x="437704" y="1931895"/>
                  </a:lnTo>
                  <a:lnTo>
                    <a:pt x="505944" y="1977994"/>
                  </a:lnTo>
                  <a:lnTo>
                    <a:pt x="577786" y="2018839"/>
                  </a:lnTo>
                  <a:lnTo>
                    <a:pt x="652956" y="2054155"/>
                  </a:lnTo>
                  <a:lnTo>
                    <a:pt x="731178" y="2083667"/>
                  </a:lnTo>
                  <a:lnTo>
                    <a:pt x="812177" y="2107100"/>
                  </a:lnTo>
                  <a:lnTo>
                    <a:pt x="895678" y="2124179"/>
                  </a:lnTo>
                  <a:lnTo>
                    <a:pt x="981406" y="2134627"/>
                  </a:lnTo>
                  <a:lnTo>
                    <a:pt x="1069085" y="2138172"/>
                  </a:lnTo>
                  <a:lnTo>
                    <a:pt x="1156765" y="2134627"/>
                  </a:lnTo>
                  <a:lnTo>
                    <a:pt x="1242493" y="2124179"/>
                  </a:lnTo>
                  <a:lnTo>
                    <a:pt x="1325994" y="2107100"/>
                  </a:lnTo>
                  <a:lnTo>
                    <a:pt x="1406993" y="2083667"/>
                  </a:lnTo>
                  <a:lnTo>
                    <a:pt x="1485215" y="2054155"/>
                  </a:lnTo>
                  <a:lnTo>
                    <a:pt x="1560385" y="2018839"/>
                  </a:lnTo>
                  <a:lnTo>
                    <a:pt x="1632227" y="1977994"/>
                  </a:lnTo>
                  <a:lnTo>
                    <a:pt x="1700467" y="1931895"/>
                  </a:lnTo>
                  <a:lnTo>
                    <a:pt x="1764828" y="1880818"/>
                  </a:lnTo>
                  <a:lnTo>
                    <a:pt x="1825037" y="1825037"/>
                  </a:lnTo>
                  <a:lnTo>
                    <a:pt x="1880818" y="1764828"/>
                  </a:lnTo>
                  <a:lnTo>
                    <a:pt x="1931895" y="1700467"/>
                  </a:lnTo>
                  <a:lnTo>
                    <a:pt x="1977994" y="1632227"/>
                  </a:lnTo>
                  <a:lnTo>
                    <a:pt x="2018839" y="1560385"/>
                  </a:lnTo>
                  <a:lnTo>
                    <a:pt x="2054155" y="1485215"/>
                  </a:lnTo>
                  <a:lnTo>
                    <a:pt x="2083667" y="1406993"/>
                  </a:lnTo>
                  <a:lnTo>
                    <a:pt x="2107100" y="1325994"/>
                  </a:lnTo>
                  <a:lnTo>
                    <a:pt x="2124179" y="1242493"/>
                  </a:lnTo>
                  <a:lnTo>
                    <a:pt x="2134627" y="1156765"/>
                  </a:lnTo>
                  <a:lnTo>
                    <a:pt x="2138172" y="1069086"/>
                  </a:lnTo>
                  <a:lnTo>
                    <a:pt x="2134627" y="981406"/>
                  </a:lnTo>
                  <a:lnTo>
                    <a:pt x="2124179" y="895678"/>
                  </a:lnTo>
                  <a:lnTo>
                    <a:pt x="2107100" y="812177"/>
                  </a:lnTo>
                  <a:lnTo>
                    <a:pt x="2083667" y="731178"/>
                  </a:lnTo>
                  <a:lnTo>
                    <a:pt x="2054155" y="652956"/>
                  </a:lnTo>
                  <a:lnTo>
                    <a:pt x="2018839" y="577786"/>
                  </a:lnTo>
                  <a:lnTo>
                    <a:pt x="1977994" y="505944"/>
                  </a:lnTo>
                  <a:lnTo>
                    <a:pt x="1931895" y="437704"/>
                  </a:lnTo>
                  <a:lnTo>
                    <a:pt x="1880818" y="373343"/>
                  </a:lnTo>
                  <a:lnTo>
                    <a:pt x="1825037" y="313134"/>
                  </a:lnTo>
                  <a:lnTo>
                    <a:pt x="1764828" y="257353"/>
                  </a:lnTo>
                  <a:lnTo>
                    <a:pt x="1700467" y="206276"/>
                  </a:lnTo>
                  <a:lnTo>
                    <a:pt x="1632227" y="160177"/>
                  </a:lnTo>
                  <a:lnTo>
                    <a:pt x="1560385" y="119332"/>
                  </a:lnTo>
                  <a:lnTo>
                    <a:pt x="1485215" y="84016"/>
                  </a:lnTo>
                  <a:lnTo>
                    <a:pt x="1406993" y="54504"/>
                  </a:lnTo>
                  <a:lnTo>
                    <a:pt x="1325994" y="31071"/>
                  </a:lnTo>
                  <a:lnTo>
                    <a:pt x="1242493" y="13992"/>
                  </a:lnTo>
                  <a:lnTo>
                    <a:pt x="1156765" y="3544"/>
                  </a:lnTo>
                  <a:lnTo>
                    <a:pt x="1069085" y="0"/>
                  </a:lnTo>
                  <a:close/>
                </a:path>
              </a:pathLst>
            </a:custGeom>
            <a:solidFill>
              <a:srgbClr val="9AC93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16">
              <a:extLst>
                <a:ext uri="{FF2B5EF4-FFF2-40B4-BE49-F238E27FC236}">
                  <a16:creationId xmlns:a16="http://schemas.microsoft.com/office/drawing/2014/main" xmlns="" id="{9A537A2B-18F9-4BA3-83B3-C4FF34C5236C}"/>
                </a:ext>
              </a:extLst>
            </p:cNvPr>
            <p:cNvSpPr txBox="1"/>
            <p:nvPr/>
          </p:nvSpPr>
          <p:spPr>
            <a:xfrm>
              <a:off x="933399" y="4291203"/>
              <a:ext cx="2002155" cy="215963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12700" indent="-1270" algn="ctr">
                <a:lnSpc>
                  <a:spcPct val="100000"/>
                </a:lnSpc>
              </a:pPr>
              <a:r>
                <a:rPr lang="bg-BG" sz="2000" spc="-35" dirty="0">
                  <a:solidFill>
                    <a:srgbClr val="4D4D4D"/>
                  </a:solidFill>
                  <a:latin typeface="Calibri"/>
                  <a:cs typeface="Calibri"/>
                </a:rPr>
                <a:t>Намаляване с 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5</a:t>
              </a:r>
              <a:r>
                <a:rPr sz="2000" spc="5" dirty="0">
                  <a:solidFill>
                    <a:srgbClr val="4D4D4D"/>
                  </a:solidFill>
                  <a:latin typeface="Calibri"/>
                  <a:cs typeface="Calibri"/>
                </a:rPr>
                <a:t>0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%</a:t>
              </a:r>
              <a:r>
                <a:rPr sz="2000" spc="-25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ru-RU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употребата и риска от </a:t>
              </a:r>
              <a:r>
                <a:rPr lang="bg-BG" sz="2000" b="1" spc="0" dirty="0">
                  <a:solidFill>
                    <a:srgbClr val="4D4D4D"/>
                  </a:solidFill>
                  <a:latin typeface="Calibri"/>
                  <a:cs typeface="Calibri"/>
                </a:rPr>
                <a:t>химични пестициди </a:t>
              </a:r>
              <a:r>
                <a:rPr lang="bg-BG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и с</a:t>
              </a:r>
              <a:r>
                <a:rPr sz="2000" spc="-15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5</a:t>
              </a:r>
              <a:r>
                <a:rPr sz="2000" spc="5" dirty="0">
                  <a:solidFill>
                    <a:srgbClr val="4D4D4D"/>
                  </a:solidFill>
                  <a:latin typeface="Calibri"/>
                  <a:cs typeface="Calibri"/>
                </a:rPr>
                <a:t>0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% </a:t>
              </a:r>
              <a:r>
                <a:rPr lang="bg-BG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на по-опасните </a:t>
              </a:r>
              <a:r>
                <a:rPr lang="bg-BG" sz="2000" b="1" spc="0" dirty="0">
                  <a:solidFill>
                    <a:srgbClr val="4D4D4D"/>
                  </a:solidFill>
                  <a:latin typeface="Calibri"/>
                  <a:cs typeface="Calibri"/>
                </a:rPr>
                <a:t>пестициди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xmlns="" id="{E7283263-B7CF-4339-8ABC-F5A3DCD981C4}"/>
                </a:ext>
              </a:extLst>
            </p:cNvPr>
            <p:cNvSpPr txBox="1"/>
            <p:nvPr/>
          </p:nvSpPr>
          <p:spPr>
            <a:xfrm>
              <a:off x="6345428" y="4291203"/>
              <a:ext cx="1873250" cy="185483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12700" indent="-1270" algn="ctr">
                <a:lnSpc>
                  <a:spcPct val="100000"/>
                </a:lnSpc>
              </a:pPr>
              <a:r>
                <a:rPr lang="bg-BG" sz="2000" spc="-35" dirty="0">
                  <a:solidFill>
                    <a:srgbClr val="4D4D4D"/>
                  </a:solidFill>
                  <a:latin typeface="Calibri"/>
                  <a:cs typeface="Calibri"/>
                </a:rPr>
                <a:t>Намаляване на продажбите </a:t>
              </a:r>
              <a:r>
                <a:rPr lang="bg-BG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на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bg-BG" sz="2000" b="1" spc="0" dirty="0">
                  <a:solidFill>
                    <a:srgbClr val="4D4D4D"/>
                  </a:solidFill>
                  <a:latin typeface="Calibri"/>
                  <a:cs typeface="Calibri"/>
                </a:rPr>
                <a:t>антимикробни</a:t>
              </a:r>
              <a:r>
                <a:rPr sz="2000" b="1" spc="-40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bg-BG" sz="2000" b="1" spc="-40" dirty="0">
                  <a:solidFill>
                    <a:srgbClr val="4D4D4D"/>
                  </a:solidFill>
                  <a:latin typeface="Calibri"/>
                  <a:cs typeface="Calibri"/>
                </a:rPr>
                <a:t>средства </a:t>
              </a:r>
              <a:r>
                <a:rPr lang="bg-BG" sz="2000" spc="-40" dirty="0">
                  <a:solidFill>
                    <a:srgbClr val="4D4D4D"/>
                  </a:solidFill>
                  <a:latin typeface="Calibri"/>
                  <a:cs typeface="Calibri"/>
                </a:rPr>
                <a:t>за селскостопански животни </a:t>
              </a:r>
              <a:r>
                <a:rPr lang="bg-BG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и аквакултури</a:t>
              </a:r>
              <a:r>
                <a:rPr sz="2000" spc="-5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bg-BG" sz="2000" spc="-10" dirty="0">
                  <a:solidFill>
                    <a:srgbClr val="4D4D4D"/>
                  </a:solidFill>
                  <a:latin typeface="Calibri"/>
                  <a:cs typeface="Calibri"/>
                </a:rPr>
                <a:t>с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 50%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17" name="object 19">
              <a:extLst>
                <a:ext uri="{FF2B5EF4-FFF2-40B4-BE49-F238E27FC236}">
                  <a16:creationId xmlns:a16="http://schemas.microsoft.com/office/drawing/2014/main" xmlns="" id="{6941664C-17C3-4464-9EB1-842170053481}"/>
                </a:ext>
              </a:extLst>
            </p:cNvPr>
            <p:cNvSpPr txBox="1"/>
            <p:nvPr/>
          </p:nvSpPr>
          <p:spPr>
            <a:xfrm>
              <a:off x="8804147" y="4291203"/>
              <a:ext cx="2778888" cy="155003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12700" indent="-1270" algn="ctr">
                <a:lnSpc>
                  <a:spcPct val="100000"/>
                </a:lnSpc>
              </a:pPr>
              <a:r>
                <a:rPr lang="bg-BG" sz="2000" dirty="0">
                  <a:solidFill>
                    <a:srgbClr val="4D4D4D"/>
                  </a:solidFill>
                  <a:latin typeface="Calibri"/>
                  <a:cs typeface="Calibri"/>
                </a:rPr>
                <a:t>Поне 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2</a:t>
              </a:r>
              <a:r>
                <a:rPr sz="2000" spc="5" dirty="0">
                  <a:solidFill>
                    <a:srgbClr val="4D4D4D"/>
                  </a:solidFill>
                  <a:latin typeface="Calibri"/>
                  <a:cs typeface="Calibri"/>
                </a:rPr>
                <a:t>5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%</a:t>
              </a:r>
              <a:r>
                <a:rPr sz="2000" spc="-25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bg-BG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от общата в ЕС земеделска земя за </a:t>
              </a:r>
              <a:r>
                <a:rPr lang="bg-BG" sz="2000" b="1" spc="0" dirty="0">
                  <a:solidFill>
                    <a:srgbClr val="4D4D4D"/>
                  </a:solidFill>
                  <a:latin typeface="Calibri"/>
                  <a:cs typeface="Calibri"/>
                </a:rPr>
                <a:t>биологично земеделие </a:t>
              </a:r>
              <a:r>
                <a:rPr lang="bg-BG"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и значително увеличение на</a:t>
              </a:r>
              <a:r>
                <a:rPr sz="2000" spc="0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bg-BG" sz="2000" b="1" spc="0" dirty="0">
                  <a:solidFill>
                    <a:srgbClr val="4D4D4D"/>
                  </a:solidFill>
                  <a:latin typeface="Calibri"/>
                  <a:cs typeface="Calibri"/>
                </a:rPr>
                <a:t>биологичните</a:t>
              </a:r>
              <a:r>
                <a:rPr sz="2000" b="1" spc="-10" dirty="0">
                  <a:solidFill>
                    <a:srgbClr val="4D4D4D"/>
                  </a:solidFill>
                  <a:latin typeface="Calibri"/>
                  <a:cs typeface="Calibri"/>
                </a:rPr>
                <a:t> </a:t>
              </a:r>
              <a:r>
                <a:rPr lang="bg-BG" sz="2000" b="1" spc="0" dirty="0">
                  <a:solidFill>
                    <a:srgbClr val="4D4D4D"/>
                  </a:solidFill>
                  <a:latin typeface="Calibri"/>
                  <a:cs typeface="Calibri"/>
                </a:rPr>
                <a:t>аквакултури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18" name="object 20">
              <a:extLst>
                <a:ext uri="{FF2B5EF4-FFF2-40B4-BE49-F238E27FC236}">
                  <a16:creationId xmlns:a16="http://schemas.microsoft.com/office/drawing/2014/main" xmlns="" id="{4A4A7D3E-2DDD-4528-8110-0D7BC389E06E}"/>
                </a:ext>
              </a:extLst>
            </p:cNvPr>
            <p:cNvSpPr/>
            <p:nvPr/>
          </p:nvSpPr>
          <p:spPr>
            <a:xfrm>
              <a:off x="6106667" y="1844039"/>
              <a:ext cx="2206752" cy="2138172"/>
            </a:xfrm>
            <a:custGeom>
              <a:avLst/>
              <a:gdLst/>
              <a:ahLst/>
              <a:cxnLst/>
              <a:rect l="l" t="t" r="r" b="b"/>
              <a:pathLst>
                <a:path w="2206752" h="2138172">
                  <a:moveTo>
                    <a:pt x="1103376" y="0"/>
                  </a:moveTo>
                  <a:lnTo>
                    <a:pt x="1012886" y="3544"/>
                  </a:lnTo>
                  <a:lnTo>
                    <a:pt x="924410" y="13992"/>
                  </a:lnTo>
                  <a:lnTo>
                    <a:pt x="838232" y="31071"/>
                  </a:lnTo>
                  <a:lnTo>
                    <a:pt x="754636" y="54504"/>
                  </a:lnTo>
                  <a:lnTo>
                    <a:pt x="673905" y="84016"/>
                  </a:lnTo>
                  <a:lnTo>
                    <a:pt x="596325" y="119332"/>
                  </a:lnTo>
                  <a:lnTo>
                    <a:pt x="522178" y="160177"/>
                  </a:lnTo>
                  <a:lnTo>
                    <a:pt x="451750" y="206276"/>
                  </a:lnTo>
                  <a:lnTo>
                    <a:pt x="385323" y="257353"/>
                  </a:lnTo>
                  <a:lnTo>
                    <a:pt x="323183" y="313134"/>
                  </a:lnTo>
                  <a:lnTo>
                    <a:pt x="265612" y="373343"/>
                  </a:lnTo>
                  <a:lnTo>
                    <a:pt x="212896" y="437704"/>
                  </a:lnTo>
                  <a:lnTo>
                    <a:pt x="165318" y="505944"/>
                  </a:lnTo>
                  <a:lnTo>
                    <a:pt x="123162" y="577786"/>
                  </a:lnTo>
                  <a:lnTo>
                    <a:pt x="86713" y="652956"/>
                  </a:lnTo>
                  <a:lnTo>
                    <a:pt x="56253" y="731178"/>
                  </a:lnTo>
                  <a:lnTo>
                    <a:pt x="32068" y="812177"/>
                  </a:lnTo>
                  <a:lnTo>
                    <a:pt x="14442" y="895678"/>
                  </a:lnTo>
                  <a:lnTo>
                    <a:pt x="3657" y="981406"/>
                  </a:lnTo>
                  <a:lnTo>
                    <a:pt x="0" y="1069086"/>
                  </a:lnTo>
                  <a:lnTo>
                    <a:pt x="3657" y="1156765"/>
                  </a:lnTo>
                  <a:lnTo>
                    <a:pt x="14442" y="1242493"/>
                  </a:lnTo>
                  <a:lnTo>
                    <a:pt x="32068" y="1325994"/>
                  </a:lnTo>
                  <a:lnTo>
                    <a:pt x="56253" y="1406993"/>
                  </a:lnTo>
                  <a:lnTo>
                    <a:pt x="86713" y="1485215"/>
                  </a:lnTo>
                  <a:lnTo>
                    <a:pt x="123162" y="1560385"/>
                  </a:lnTo>
                  <a:lnTo>
                    <a:pt x="165318" y="1632227"/>
                  </a:lnTo>
                  <a:lnTo>
                    <a:pt x="212896" y="1700467"/>
                  </a:lnTo>
                  <a:lnTo>
                    <a:pt x="265612" y="1764828"/>
                  </a:lnTo>
                  <a:lnTo>
                    <a:pt x="323183" y="1825037"/>
                  </a:lnTo>
                  <a:lnTo>
                    <a:pt x="385323" y="1880818"/>
                  </a:lnTo>
                  <a:lnTo>
                    <a:pt x="451750" y="1931895"/>
                  </a:lnTo>
                  <a:lnTo>
                    <a:pt x="522178" y="1977994"/>
                  </a:lnTo>
                  <a:lnTo>
                    <a:pt x="596325" y="2018839"/>
                  </a:lnTo>
                  <a:lnTo>
                    <a:pt x="673905" y="2054155"/>
                  </a:lnTo>
                  <a:lnTo>
                    <a:pt x="754636" y="2083667"/>
                  </a:lnTo>
                  <a:lnTo>
                    <a:pt x="838232" y="2107100"/>
                  </a:lnTo>
                  <a:lnTo>
                    <a:pt x="924410" y="2124179"/>
                  </a:lnTo>
                  <a:lnTo>
                    <a:pt x="1012886" y="2134627"/>
                  </a:lnTo>
                  <a:lnTo>
                    <a:pt x="1103376" y="2138172"/>
                  </a:lnTo>
                  <a:lnTo>
                    <a:pt x="1193865" y="2134627"/>
                  </a:lnTo>
                  <a:lnTo>
                    <a:pt x="1282341" y="2124179"/>
                  </a:lnTo>
                  <a:lnTo>
                    <a:pt x="1368519" y="2107100"/>
                  </a:lnTo>
                  <a:lnTo>
                    <a:pt x="1452115" y="2083667"/>
                  </a:lnTo>
                  <a:lnTo>
                    <a:pt x="1532846" y="2054155"/>
                  </a:lnTo>
                  <a:lnTo>
                    <a:pt x="1610426" y="2018839"/>
                  </a:lnTo>
                  <a:lnTo>
                    <a:pt x="1684573" y="1977994"/>
                  </a:lnTo>
                  <a:lnTo>
                    <a:pt x="1755001" y="1931895"/>
                  </a:lnTo>
                  <a:lnTo>
                    <a:pt x="1821428" y="1880818"/>
                  </a:lnTo>
                  <a:lnTo>
                    <a:pt x="1883568" y="1825037"/>
                  </a:lnTo>
                  <a:lnTo>
                    <a:pt x="1941139" y="1764828"/>
                  </a:lnTo>
                  <a:lnTo>
                    <a:pt x="1993855" y="1700467"/>
                  </a:lnTo>
                  <a:lnTo>
                    <a:pt x="2041433" y="1632227"/>
                  </a:lnTo>
                  <a:lnTo>
                    <a:pt x="2083589" y="1560385"/>
                  </a:lnTo>
                  <a:lnTo>
                    <a:pt x="2120038" y="1485215"/>
                  </a:lnTo>
                  <a:lnTo>
                    <a:pt x="2150498" y="1406993"/>
                  </a:lnTo>
                  <a:lnTo>
                    <a:pt x="2174683" y="1325994"/>
                  </a:lnTo>
                  <a:lnTo>
                    <a:pt x="2192309" y="1242493"/>
                  </a:lnTo>
                  <a:lnTo>
                    <a:pt x="2203094" y="1156765"/>
                  </a:lnTo>
                  <a:lnTo>
                    <a:pt x="2206752" y="1069086"/>
                  </a:lnTo>
                  <a:lnTo>
                    <a:pt x="2203094" y="981406"/>
                  </a:lnTo>
                  <a:lnTo>
                    <a:pt x="2192309" y="895678"/>
                  </a:lnTo>
                  <a:lnTo>
                    <a:pt x="2174683" y="812177"/>
                  </a:lnTo>
                  <a:lnTo>
                    <a:pt x="2150498" y="731178"/>
                  </a:lnTo>
                  <a:lnTo>
                    <a:pt x="2120038" y="652956"/>
                  </a:lnTo>
                  <a:lnTo>
                    <a:pt x="2083589" y="577786"/>
                  </a:lnTo>
                  <a:lnTo>
                    <a:pt x="2041433" y="505944"/>
                  </a:lnTo>
                  <a:lnTo>
                    <a:pt x="1993855" y="437704"/>
                  </a:lnTo>
                  <a:lnTo>
                    <a:pt x="1941139" y="373343"/>
                  </a:lnTo>
                  <a:lnTo>
                    <a:pt x="1883568" y="313134"/>
                  </a:lnTo>
                  <a:lnTo>
                    <a:pt x="1821428" y="257353"/>
                  </a:lnTo>
                  <a:lnTo>
                    <a:pt x="1755001" y="206276"/>
                  </a:lnTo>
                  <a:lnTo>
                    <a:pt x="1684573" y="160177"/>
                  </a:lnTo>
                  <a:lnTo>
                    <a:pt x="1610426" y="119332"/>
                  </a:lnTo>
                  <a:lnTo>
                    <a:pt x="1532846" y="84016"/>
                  </a:lnTo>
                  <a:lnTo>
                    <a:pt x="1452115" y="54504"/>
                  </a:lnTo>
                  <a:lnTo>
                    <a:pt x="1368519" y="31071"/>
                  </a:lnTo>
                  <a:lnTo>
                    <a:pt x="1282341" y="13992"/>
                  </a:lnTo>
                  <a:lnTo>
                    <a:pt x="1193865" y="3544"/>
                  </a:lnTo>
                  <a:lnTo>
                    <a:pt x="1103376" y="0"/>
                  </a:lnTo>
                  <a:close/>
                </a:path>
              </a:pathLst>
            </a:custGeom>
            <a:solidFill>
              <a:srgbClr val="9AC93B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21">
              <a:extLst>
                <a:ext uri="{FF2B5EF4-FFF2-40B4-BE49-F238E27FC236}">
                  <a16:creationId xmlns:a16="http://schemas.microsoft.com/office/drawing/2014/main" xmlns="" id="{76AAE797-FA15-4980-B6AB-C8CEC51C092D}"/>
                </a:ext>
              </a:extLst>
            </p:cNvPr>
            <p:cNvSpPr/>
            <p:nvPr/>
          </p:nvSpPr>
          <p:spPr>
            <a:xfrm>
              <a:off x="6106667" y="1844039"/>
              <a:ext cx="2206751" cy="21381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22">
              <a:extLst>
                <a:ext uri="{FF2B5EF4-FFF2-40B4-BE49-F238E27FC236}">
                  <a16:creationId xmlns:a16="http://schemas.microsoft.com/office/drawing/2014/main" xmlns="" id="{2D6A0C16-2757-43AA-85D1-94EEB24EA4E7}"/>
                </a:ext>
              </a:extLst>
            </p:cNvPr>
            <p:cNvSpPr/>
            <p:nvPr/>
          </p:nvSpPr>
          <p:spPr>
            <a:xfrm>
              <a:off x="6087617" y="1824989"/>
              <a:ext cx="2245106" cy="2176526"/>
            </a:xfrm>
            <a:custGeom>
              <a:avLst/>
              <a:gdLst/>
              <a:ahLst/>
              <a:cxnLst/>
              <a:rect l="l" t="t" r="r" b="b"/>
              <a:pathLst>
                <a:path w="2245105" h="2176526">
                  <a:moveTo>
                    <a:pt x="1122807" y="0"/>
                  </a:moveTo>
                  <a:lnTo>
                    <a:pt x="1180464" y="1650"/>
                  </a:lnTo>
                  <a:lnTo>
                    <a:pt x="1237361" y="5587"/>
                  </a:lnTo>
                  <a:lnTo>
                    <a:pt x="1293495" y="12446"/>
                  </a:lnTo>
                  <a:lnTo>
                    <a:pt x="1348739" y="22225"/>
                  </a:lnTo>
                  <a:lnTo>
                    <a:pt x="1403223" y="34289"/>
                  </a:lnTo>
                  <a:lnTo>
                    <a:pt x="1456436" y="48895"/>
                  </a:lnTo>
                  <a:lnTo>
                    <a:pt x="1508633" y="66167"/>
                  </a:lnTo>
                  <a:lnTo>
                    <a:pt x="1559560" y="85598"/>
                  </a:lnTo>
                  <a:lnTo>
                    <a:pt x="1657477" y="131190"/>
                  </a:lnTo>
                  <a:lnTo>
                    <a:pt x="1749933" y="185674"/>
                  </a:lnTo>
                  <a:lnTo>
                    <a:pt x="1836292" y="248285"/>
                  </a:lnTo>
                  <a:lnTo>
                    <a:pt x="1916303" y="318515"/>
                  </a:lnTo>
                  <a:lnTo>
                    <a:pt x="1988565" y="395986"/>
                  </a:lnTo>
                  <a:lnTo>
                    <a:pt x="2053209" y="479679"/>
                  </a:lnTo>
                  <a:lnTo>
                    <a:pt x="2109342" y="569340"/>
                  </a:lnTo>
                  <a:lnTo>
                    <a:pt x="2156587" y="664463"/>
                  </a:lnTo>
                  <a:lnTo>
                    <a:pt x="2176780" y="713994"/>
                  </a:lnTo>
                  <a:lnTo>
                    <a:pt x="2194560" y="764539"/>
                  </a:lnTo>
                  <a:lnTo>
                    <a:pt x="2209546" y="816229"/>
                  </a:lnTo>
                  <a:lnTo>
                    <a:pt x="2222118" y="868807"/>
                  </a:lnTo>
                  <a:lnTo>
                    <a:pt x="2232152" y="922527"/>
                  </a:lnTo>
                  <a:lnTo>
                    <a:pt x="2239010" y="976757"/>
                  </a:lnTo>
                  <a:lnTo>
                    <a:pt x="2243455" y="1032001"/>
                  </a:lnTo>
                  <a:lnTo>
                    <a:pt x="2245106" y="1088263"/>
                  </a:lnTo>
                  <a:lnTo>
                    <a:pt x="2243455" y="1144397"/>
                  </a:lnTo>
                  <a:lnTo>
                    <a:pt x="2239517" y="1199388"/>
                  </a:lnTo>
                  <a:lnTo>
                    <a:pt x="2232152" y="1253871"/>
                  </a:lnTo>
                  <a:lnTo>
                    <a:pt x="2222500" y="1307719"/>
                  </a:lnTo>
                  <a:lnTo>
                    <a:pt x="2209546" y="1360297"/>
                  </a:lnTo>
                  <a:lnTo>
                    <a:pt x="2194560" y="1411986"/>
                  </a:lnTo>
                  <a:lnTo>
                    <a:pt x="2176780" y="1462532"/>
                  </a:lnTo>
                  <a:lnTo>
                    <a:pt x="2156587" y="1512443"/>
                  </a:lnTo>
                  <a:lnTo>
                    <a:pt x="2109342" y="1607185"/>
                  </a:lnTo>
                  <a:lnTo>
                    <a:pt x="2053209" y="1696847"/>
                  </a:lnTo>
                  <a:lnTo>
                    <a:pt x="1988565" y="1780794"/>
                  </a:lnTo>
                  <a:lnTo>
                    <a:pt x="1916303" y="1858010"/>
                  </a:lnTo>
                  <a:lnTo>
                    <a:pt x="1836292" y="1928241"/>
                  </a:lnTo>
                  <a:lnTo>
                    <a:pt x="1749933" y="1990852"/>
                  </a:lnTo>
                  <a:lnTo>
                    <a:pt x="1657477" y="2045335"/>
                  </a:lnTo>
                  <a:lnTo>
                    <a:pt x="1559687" y="2090801"/>
                  </a:lnTo>
                  <a:lnTo>
                    <a:pt x="1508506" y="2110740"/>
                  </a:lnTo>
                  <a:lnTo>
                    <a:pt x="1456055" y="2127631"/>
                  </a:lnTo>
                  <a:lnTo>
                    <a:pt x="1402841" y="2142109"/>
                  </a:lnTo>
                  <a:lnTo>
                    <a:pt x="1348739" y="2154301"/>
                  </a:lnTo>
                  <a:lnTo>
                    <a:pt x="1293495" y="2163953"/>
                  </a:lnTo>
                  <a:lnTo>
                    <a:pt x="1237361" y="2170811"/>
                  </a:lnTo>
                  <a:lnTo>
                    <a:pt x="1180464" y="2174875"/>
                  </a:lnTo>
                  <a:lnTo>
                    <a:pt x="1122807" y="2176526"/>
                  </a:lnTo>
                  <a:lnTo>
                    <a:pt x="1065022" y="2174875"/>
                  </a:lnTo>
                  <a:lnTo>
                    <a:pt x="1008253" y="2170811"/>
                  </a:lnTo>
                  <a:lnTo>
                    <a:pt x="951738" y="2163953"/>
                  </a:lnTo>
                  <a:lnTo>
                    <a:pt x="896747" y="2154301"/>
                  </a:lnTo>
                  <a:lnTo>
                    <a:pt x="842390" y="2142236"/>
                  </a:lnTo>
                  <a:lnTo>
                    <a:pt x="789051" y="2127631"/>
                  </a:lnTo>
                  <a:lnTo>
                    <a:pt x="736981" y="2110740"/>
                  </a:lnTo>
                  <a:lnTo>
                    <a:pt x="685546" y="2090801"/>
                  </a:lnTo>
                  <a:lnTo>
                    <a:pt x="587629" y="2045335"/>
                  </a:lnTo>
                  <a:lnTo>
                    <a:pt x="495173" y="1990852"/>
                  </a:lnTo>
                  <a:lnTo>
                    <a:pt x="408813" y="1928241"/>
                  </a:lnTo>
                  <a:lnTo>
                    <a:pt x="329184" y="1858010"/>
                  </a:lnTo>
                  <a:lnTo>
                    <a:pt x="256540" y="1780794"/>
                  </a:lnTo>
                  <a:lnTo>
                    <a:pt x="191897" y="1696847"/>
                  </a:lnTo>
                  <a:lnTo>
                    <a:pt x="135762" y="1607185"/>
                  </a:lnTo>
                  <a:lnTo>
                    <a:pt x="88646" y="1512443"/>
                  </a:lnTo>
                  <a:lnTo>
                    <a:pt x="68326" y="1462532"/>
                  </a:lnTo>
                  <a:lnTo>
                    <a:pt x="50546" y="1411986"/>
                  </a:lnTo>
                  <a:lnTo>
                    <a:pt x="35560" y="1360170"/>
                  </a:lnTo>
                  <a:lnTo>
                    <a:pt x="22987" y="1307719"/>
                  </a:lnTo>
                  <a:lnTo>
                    <a:pt x="12954" y="1253998"/>
                  </a:lnTo>
                  <a:lnTo>
                    <a:pt x="5587" y="1199388"/>
                  </a:lnTo>
                  <a:lnTo>
                    <a:pt x="1651" y="1144397"/>
                  </a:lnTo>
                  <a:lnTo>
                    <a:pt x="0" y="1088263"/>
                  </a:lnTo>
                  <a:lnTo>
                    <a:pt x="1651" y="1032129"/>
                  </a:lnTo>
                  <a:lnTo>
                    <a:pt x="5587" y="977138"/>
                  </a:lnTo>
                  <a:lnTo>
                    <a:pt x="12954" y="922527"/>
                  </a:lnTo>
                  <a:lnTo>
                    <a:pt x="22606" y="868807"/>
                  </a:lnTo>
                  <a:lnTo>
                    <a:pt x="35560" y="816229"/>
                  </a:lnTo>
                  <a:lnTo>
                    <a:pt x="50546" y="764539"/>
                  </a:lnTo>
                  <a:lnTo>
                    <a:pt x="68326" y="713994"/>
                  </a:lnTo>
                  <a:lnTo>
                    <a:pt x="88646" y="664463"/>
                  </a:lnTo>
                  <a:lnTo>
                    <a:pt x="135762" y="569340"/>
                  </a:lnTo>
                  <a:lnTo>
                    <a:pt x="191897" y="479679"/>
                  </a:lnTo>
                  <a:lnTo>
                    <a:pt x="256540" y="395986"/>
                  </a:lnTo>
                  <a:lnTo>
                    <a:pt x="328803" y="318515"/>
                  </a:lnTo>
                  <a:lnTo>
                    <a:pt x="408813" y="248285"/>
                  </a:lnTo>
                  <a:lnTo>
                    <a:pt x="495173" y="185674"/>
                  </a:lnTo>
                  <a:lnTo>
                    <a:pt x="587629" y="131190"/>
                  </a:lnTo>
                  <a:lnTo>
                    <a:pt x="685546" y="85598"/>
                  </a:lnTo>
                  <a:lnTo>
                    <a:pt x="736981" y="65786"/>
                  </a:lnTo>
                  <a:lnTo>
                    <a:pt x="789051" y="48768"/>
                  </a:lnTo>
                  <a:lnTo>
                    <a:pt x="842390" y="34289"/>
                  </a:lnTo>
                  <a:lnTo>
                    <a:pt x="896365" y="22225"/>
                  </a:lnTo>
                  <a:lnTo>
                    <a:pt x="951738" y="12446"/>
                  </a:lnTo>
                  <a:lnTo>
                    <a:pt x="1008126" y="5587"/>
                  </a:lnTo>
                  <a:lnTo>
                    <a:pt x="1065022" y="1143"/>
                  </a:lnTo>
                  <a:lnTo>
                    <a:pt x="1122807" y="0"/>
                  </a:lnTo>
                  <a:close/>
                </a:path>
              </a:pathLst>
            </a:custGeom>
            <a:ln w="38100">
              <a:solidFill>
                <a:srgbClr val="CFE9F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xmlns="" id="{F2ED903D-45EE-4364-93F6-690ECC4D8AD2}"/>
              </a:ext>
            </a:extLst>
          </p:cNvPr>
          <p:cNvSpPr/>
          <p:nvPr/>
        </p:nvSpPr>
        <p:spPr>
          <a:xfrm>
            <a:off x="8806708" y="1579879"/>
            <a:ext cx="2138172" cy="21381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xmlns="" id="{B310994C-65E0-4097-BB2B-AD6C42CBAB4C}"/>
              </a:ext>
            </a:extLst>
          </p:cNvPr>
          <p:cNvSpPr txBox="1"/>
          <p:nvPr/>
        </p:nvSpPr>
        <p:spPr>
          <a:xfrm>
            <a:off x="3431574" y="4064636"/>
            <a:ext cx="2502216" cy="24650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635" algn="ctr"/>
            <a:r>
              <a:rPr lang="bg-BG" sz="2000" spc="-35" dirty="0">
                <a:solidFill>
                  <a:srgbClr val="4D4D4D"/>
                </a:solidFill>
                <a:cs typeface="Calibri"/>
              </a:rPr>
              <a:t>Намаляване</a:t>
            </a:r>
            <a:r>
              <a:rPr sz="2000" spc="-10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z="2000" b="1" dirty="0">
                <a:solidFill>
                  <a:srgbClr val="4D4D4D"/>
                </a:solidFill>
                <a:cs typeface="Calibri"/>
              </a:rPr>
              <a:t>загубите на хранителни вещества</a:t>
            </a:r>
            <a:r>
              <a:rPr sz="2000" b="1" spc="-1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z="2000" spc="-10" dirty="0">
                <a:solidFill>
                  <a:srgbClr val="4D4D4D"/>
                </a:solidFill>
                <a:cs typeface="Calibri"/>
              </a:rPr>
              <a:t>с поне</a:t>
            </a:r>
            <a:r>
              <a:rPr sz="2000" spc="15" dirty="0">
                <a:solidFill>
                  <a:srgbClr val="4D4D4D"/>
                </a:solidFill>
                <a:cs typeface="Calibri"/>
              </a:rPr>
              <a:t> </a:t>
            </a:r>
            <a:r>
              <a:rPr sz="2000" dirty="0">
                <a:solidFill>
                  <a:srgbClr val="4D4D4D"/>
                </a:solidFill>
                <a:cs typeface="Calibri"/>
              </a:rPr>
              <a:t>5</a:t>
            </a:r>
            <a:r>
              <a:rPr sz="2000" spc="5" dirty="0">
                <a:solidFill>
                  <a:srgbClr val="4D4D4D"/>
                </a:solidFill>
                <a:cs typeface="Calibri"/>
              </a:rPr>
              <a:t>0</a:t>
            </a:r>
            <a:r>
              <a:rPr sz="2000" dirty="0">
                <a:solidFill>
                  <a:srgbClr val="4D4D4D"/>
                </a:solidFill>
                <a:cs typeface="Calibri"/>
              </a:rPr>
              <a:t>% </a:t>
            </a:r>
            <a:r>
              <a:rPr lang="bg-BG" sz="2000" spc="-10" dirty="0">
                <a:solidFill>
                  <a:srgbClr val="4D4D4D"/>
                </a:solidFill>
                <a:cs typeface="Calibri"/>
              </a:rPr>
              <a:t>без влошаване плодородието на почвата</a:t>
            </a:r>
            <a:r>
              <a:rPr sz="2000" dirty="0">
                <a:solidFill>
                  <a:srgbClr val="4D4D4D"/>
                </a:solidFill>
                <a:cs typeface="Calibri"/>
              </a:rPr>
              <a:t>;</a:t>
            </a:r>
            <a:r>
              <a:rPr sz="2000" spc="1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z="2000" dirty="0">
                <a:solidFill>
                  <a:srgbClr val="4D4D4D"/>
                </a:solidFill>
                <a:cs typeface="Calibri"/>
              </a:rPr>
              <a:t>намаляване употребата на </a:t>
            </a:r>
            <a:r>
              <a:rPr lang="bg-BG" sz="2000" b="1" spc="-35" dirty="0">
                <a:solidFill>
                  <a:srgbClr val="4D4D4D"/>
                </a:solidFill>
                <a:cs typeface="Calibri"/>
              </a:rPr>
              <a:t>торове</a:t>
            </a:r>
            <a:r>
              <a:rPr sz="2000" b="1" spc="-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z="2000" spc="-15" dirty="0">
                <a:solidFill>
                  <a:srgbClr val="4D4D4D"/>
                </a:solidFill>
                <a:cs typeface="Calibri"/>
              </a:rPr>
              <a:t>с поне </a:t>
            </a:r>
            <a:r>
              <a:rPr sz="2000" dirty="0">
                <a:solidFill>
                  <a:srgbClr val="4D4D4D"/>
                </a:solidFill>
                <a:cs typeface="Calibri"/>
              </a:rPr>
              <a:t>20</a:t>
            </a:r>
            <a:r>
              <a:rPr sz="2000" spc="-20" dirty="0">
                <a:solidFill>
                  <a:srgbClr val="4D4D4D"/>
                </a:solidFill>
                <a:cs typeface="Calibri"/>
              </a:rPr>
              <a:t> </a:t>
            </a:r>
            <a:r>
              <a:rPr sz="2000" dirty="0">
                <a:solidFill>
                  <a:srgbClr val="4D4D4D"/>
                </a:solidFill>
                <a:cs typeface="Calibri"/>
              </a:rPr>
              <a:t>%</a:t>
            </a:r>
            <a:endParaRPr sz="20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xmlns="" id="{E7D2272F-14B8-4880-BFEB-C0DF74113CD3}"/>
              </a:ext>
            </a:extLst>
          </p:cNvPr>
          <p:cNvSpPr txBox="1"/>
          <p:nvPr/>
        </p:nvSpPr>
        <p:spPr>
          <a:xfrm>
            <a:off x="1256353" y="388112"/>
            <a:ext cx="9757079" cy="647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1270635" algn="l"/>
              </a:tabLst>
            </a:pPr>
            <a:r>
              <a:rPr sz="3600" spc="-25" dirty="0">
                <a:solidFill>
                  <a:srgbClr val="034EA1"/>
                </a:solidFill>
                <a:latin typeface="Calibri"/>
                <a:ea typeface="+mj-ea"/>
                <a:cs typeface="Calibri"/>
              </a:rPr>
              <a:t>2030	</a:t>
            </a:r>
            <a:r>
              <a:rPr lang="bg-BG" sz="3600" spc="-25" dirty="0">
                <a:solidFill>
                  <a:srgbClr val="034EA1"/>
                </a:solidFill>
                <a:latin typeface="Calibri"/>
                <a:ea typeface="+mj-ea"/>
                <a:cs typeface="Calibri"/>
              </a:rPr>
              <a:t>Цели за устойчиво производство на храни</a:t>
            </a:r>
            <a:endParaRPr sz="3600" spc="-25" dirty="0">
              <a:solidFill>
                <a:srgbClr val="034EA1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xmlns="" id="{2D922296-79FF-405C-982C-8AE3F12D7534}"/>
              </a:ext>
            </a:extLst>
          </p:cNvPr>
          <p:cNvSpPr/>
          <p:nvPr/>
        </p:nvSpPr>
        <p:spPr>
          <a:xfrm flipH="1">
            <a:off x="747521" y="568961"/>
            <a:ext cx="45719" cy="466851"/>
          </a:xfrm>
          <a:custGeom>
            <a:avLst/>
            <a:gdLst/>
            <a:ahLst/>
            <a:cxnLst/>
            <a:rect l="l" t="t" r="r" b="b"/>
            <a:pathLst>
              <a:path h="1276350">
                <a:moveTo>
                  <a:pt x="0" y="0"/>
                </a:moveTo>
                <a:lnTo>
                  <a:pt x="0" y="1276350"/>
                </a:lnTo>
              </a:path>
            </a:pathLst>
          </a:custGeom>
          <a:ln w="28575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9541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022838" y="6187185"/>
            <a:ext cx="753364" cy="506476"/>
          </a:xfrm>
          <a:custGeom>
            <a:avLst/>
            <a:gdLst/>
            <a:ahLst/>
            <a:cxnLst/>
            <a:rect l="l" t="t" r="r" b="b"/>
            <a:pathLst>
              <a:path w="753364" h="506475">
                <a:moveTo>
                  <a:pt x="0" y="506475"/>
                </a:moveTo>
                <a:lnTo>
                  <a:pt x="753364" y="506475"/>
                </a:lnTo>
                <a:lnTo>
                  <a:pt x="753364" y="0"/>
                </a:lnTo>
                <a:lnTo>
                  <a:pt x="0" y="0"/>
                </a:lnTo>
                <a:lnTo>
                  <a:pt x="0" y="506475"/>
                </a:lnTo>
                <a:close/>
              </a:path>
            </a:pathLst>
          </a:custGeom>
          <a:ln w="12700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6532" y="-2751"/>
            <a:ext cx="10515600" cy="940561"/>
          </a:xfrm>
          <a:prstGeom prst="rect">
            <a:avLst/>
          </a:prstGeom>
        </p:spPr>
        <p:txBody>
          <a:bodyPr vert="horz" wrap="square" lIns="0" tIns="549021" rIns="0" bIns="0" rtlCol="0">
            <a:noAutofit/>
          </a:bodyPr>
          <a:lstStyle/>
          <a:p>
            <a:pPr marL="913765">
              <a:lnSpc>
                <a:spcPct val="100000"/>
              </a:lnSpc>
            </a:pPr>
            <a:r>
              <a:rPr lang="bg-BG" sz="3600" spc="-25" dirty="0">
                <a:solidFill>
                  <a:srgbClr val="034EA1"/>
                </a:solidFill>
                <a:latin typeface="Calibri"/>
                <a:cs typeface="Calibri"/>
              </a:rPr>
              <a:t>Стратегия </a:t>
            </a:r>
            <a:r>
              <a:rPr lang="en-GB" sz="3600" spc="-25" dirty="0">
                <a:solidFill>
                  <a:srgbClr val="034EA1"/>
                </a:solidFill>
                <a:latin typeface="Calibri"/>
                <a:cs typeface="Calibri"/>
              </a:rPr>
              <a:t>O</a:t>
            </a:r>
            <a:r>
              <a:rPr lang="bg-BG" sz="3600" spc="-25" dirty="0">
                <a:solidFill>
                  <a:srgbClr val="034EA1"/>
                </a:solidFill>
                <a:latin typeface="Calibri"/>
                <a:cs typeface="Calibri"/>
              </a:rPr>
              <a:t>т фермата до трапезата</a:t>
            </a:r>
            <a:r>
              <a:rPr sz="3600" spc="-25" dirty="0">
                <a:solidFill>
                  <a:srgbClr val="034EA1"/>
                </a:solidFill>
                <a:latin typeface="Calibri"/>
                <a:cs typeface="Calibri"/>
              </a:rPr>
              <a:t>: </a:t>
            </a:r>
            <a:r>
              <a:rPr lang="bg-BG" sz="3600" spc="-25" dirty="0">
                <a:solidFill>
                  <a:srgbClr val="034EA1"/>
                </a:solidFill>
                <a:latin typeface="Calibri"/>
                <a:cs typeface="Calibri"/>
              </a:rPr>
              <a:t>общи цели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2600" y="4271136"/>
            <a:ext cx="2565400" cy="18573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270" algn="ctr">
              <a:lnSpc>
                <a:spcPct val="100000"/>
              </a:lnSpc>
            </a:pPr>
            <a:r>
              <a:rPr lang="bg-BG" sz="2400" spc="-50" dirty="0">
                <a:solidFill>
                  <a:srgbClr val="4D4D4D"/>
                </a:solidFill>
                <a:latin typeface="Calibri"/>
                <a:cs typeface="Calibri"/>
              </a:rPr>
              <a:t>Намаляване на </a:t>
            </a:r>
            <a:r>
              <a:rPr lang="bg-BG" sz="2400" b="1" spc="-10" dirty="0">
                <a:solidFill>
                  <a:srgbClr val="4D4D4D"/>
                </a:solidFill>
                <a:latin typeface="Calibri"/>
                <a:cs typeface="Calibri"/>
              </a:rPr>
              <a:t>отпечатъка </a:t>
            </a:r>
            <a:r>
              <a:rPr lang="bg-BG" sz="2400" dirty="0">
                <a:solidFill>
                  <a:srgbClr val="4D4D4D"/>
                </a:solidFill>
                <a:cs typeface="Calibri"/>
              </a:rPr>
              <a:t>на продоволствената система</a:t>
            </a:r>
            <a:r>
              <a:rPr lang="bg-BG" sz="2400" b="1" spc="-10" dirty="0">
                <a:solidFill>
                  <a:srgbClr val="4D4D4D"/>
                </a:solidFill>
                <a:latin typeface="Calibri"/>
                <a:cs typeface="Calibri"/>
              </a:rPr>
              <a:t> върху климата и околната среда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8932" y="4271136"/>
            <a:ext cx="2565400" cy="18573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905" algn="ctr">
              <a:lnSpc>
                <a:spcPct val="100000"/>
              </a:lnSpc>
            </a:pPr>
            <a:r>
              <a:rPr lang="bg-BG" sz="2400" spc="-15" dirty="0">
                <a:solidFill>
                  <a:srgbClr val="4D4D4D"/>
                </a:solidFill>
                <a:latin typeface="Calibri"/>
                <a:cs typeface="Calibri"/>
              </a:rPr>
              <a:t>Насърчаване на</a:t>
            </a:r>
            <a:endParaRPr sz="24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lang="bg-BG" sz="2400" b="1" dirty="0">
                <a:solidFill>
                  <a:srgbClr val="4D4D4D"/>
                </a:solidFill>
                <a:latin typeface="Calibri"/>
                <a:cs typeface="Calibri"/>
              </a:rPr>
              <a:t>глобалния преход</a:t>
            </a:r>
            <a:endParaRPr sz="2400" dirty="0">
              <a:latin typeface="Calibri"/>
              <a:cs typeface="Calibri"/>
            </a:endParaRPr>
          </a:p>
          <a:p>
            <a:pPr marL="12700" marR="12700" indent="0" algn="ctr">
              <a:lnSpc>
                <a:spcPct val="100000"/>
              </a:lnSpc>
            </a:pPr>
            <a:r>
              <a:rPr lang="bg-BG" sz="2400" spc="-35" dirty="0">
                <a:solidFill>
                  <a:srgbClr val="4D4D4D"/>
                </a:solidFill>
                <a:latin typeface="Calibri"/>
                <a:cs typeface="Calibri"/>
              </a:rPr>
              <a:t>към конкурентна </a:t>
            </a:r>
            <a:r>
              <a:rPr lang="bg-BG" sz="2400" spc="-10" dirty="0">
                <a:solidFill>
                  <a:srgbClr val="4D4D4D"/>
                </a:solidFill>
                <a:latin typeface="Calibri"/>
                <a:cs typeface="Calibri"/>
              </a:rPr>
              <a:t>устойчивост</a:t>
            </a:r>
            <a:r>
              <a:rPr sz="2400" spc="-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400" spc="-10" dirty="0">
                <a:solidFill>
                  <a:srgbClr val="4D4D4D"/>
                </a:solidFill>
                <a:latin typeface="Calibri"/>
                <a:cs typeface="Calibri"/>
              </a:rPr>
              <a:t>от фермата до трапезата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42478" y="4270771"/>
            <a:ext cx="2233295" cy="11264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1905" algn="ctr">
              <a:lnSpc>
                <a:spcPct val="100099"/>
              </a:lnSpc>
            </a:pPr>
            <a:r>
              <a:rPr lang="bg-BG" sz="2400" spc="-15" dirty="0">
                <a:solidFill>
                  <a:srgbClr val="4D4D4D"/>
                </a:solidFill>
                <a:latin typeface="Calibri"/>
                <a:cs typeface="Calibri"/>
              </a:rPr>
              <a:t>Създаване на </a:t>
            </a:r>
            <a:r>
              <a:rPr lang="bg-BG" sz="2400" b="1" spc="-30" dirty="0">
                <a:solidFill>
                  <a:srgbClr val="4D4D4D"/>
                </a:solidFill>
                <a:latin typeface="Calibri"/>
                <a:cs typeface="Calibri"/>
              </a:rPr>
              <a:t>надеждна</a:t>
            </a:r>
            <a:r>
              <a:rPr sz="2400" b="1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400" b="1" spc="-10" dirty="0">
                <a:solidFill>
                  <a:srgbClr val="4D4D4D"/>
                </a:solidFill>
                <a:latin typeface="Calibri"/>
                <a:cs typeface="Calibri"/>
              </a:rPr>
              <a:t>и гъвкава</a:t>
            </a:r>
            <a:r>
              <a:rPr sz="2400" b="1" spc="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400" spc="-50" dirty="0">
                <a:solidFill>
                  <a:srgbClr val="4D4D4D"/>
                </a:solidFill>
                <a:latin typeface="Calibri"/>
                <a:cs typeface="Calibri"/>
              </a:rPr>
              <a:t>продоволствена система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36107" y="4271136"/>
            <a:ext cx="1973784" cy="11258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" algn="ctr">
              <a:lnSpc>
                <a:spcPct val="100000"/>
              </a:lnSpc>
            </a:pPr>
            <a:r>
              <a:rPr lang="bg-BG" sz="2400" spc="-200" dirty="0">
                <a:solidFill>
                  <a:srgbClr val="4D4D4D"/>
                </a:solidFill>
                <a:latin typeface="Calibri"/>
                <a:cs typeface="Calibri"/>
              </a:rPr>
              <a:t>Оползотворяване на</a:t>
            </a:r>
            <a:endParaRPr sz="2400" dirty="0">
              <a:latin typeface="Calibri"/>
              <a:cs typeface="Calibri"/>
            </a:endParaRPr>
          </a:p>
          <a:p>
            <a:pPr marL="71755" algn="ctr">
              <a:lnSpc>
                <a:spcPct val="100000"/>
              </a:lnSpc>
            </a:pPr>
            <a:r>
              <a:rPr lang="bg-BG" sz="2400" b="1" dirty="0">
                <a:solidFill>
                  <a:srgbClr val="4D4D4D"/>
                </a:solidFill>
                <a:latin typeface="Calibri"/>
                <a:cs typeface="Calibri"/>
              </a:rPr>
              <a:t>нови възможности</a:t>
            </a:r>
            <a:endParaRPr lang="bg-BG" sz="2400" dirty="0">
              <a:latin typeface="Calibri"/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6D903ED-F505-431E-BBB8-AA4915C5F9F3}"/>
              </a:ext>
            </a:extLst>
          </p:cNvPr>
          <p:cNvGrpSpPr/>
          <p:nvPr/>
        </p:nvGrpSpPr>
        <p:grpSpPr>
          <a:xfrm>
            <a:off x="703707" y="1460739"/>
            <a:ext cx="10001250" cy="2705100"/>
            <a:chOff x="600075" y="3940300"/>
            <a:chExt cx="10001250" cy="27051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D5489C48-11A0-458C-BE72-DFFB236E1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075" y="3940300"/>
              <a:ext cx="10001250" cy="27051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71E7C90-825B-42D6-A933-4C1C5838A4DA}"/>
                </a:ext>
              </a:extLst>
            </p:cNvPr>
            <p:cNvSpPr txBox="1"/>
            <p:nvPr/>
          </p:nvSpPr>
          <p:spPr>
            <a:xfrm>
              <a:off x="1543178" y="5732537"/>
              <a:ext cx="18096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2000" dirty="0">
                  <a:solidFill>
                    <a:srgbClr val="002060"/>
                  </a:solidFill>
                </a:rPr>
                <a:t> </a:t>
              </a:r>
              <a:r>
                <a:rPr lang="bg-BG" sz="2000" b="1" dirty="0">
                  <a:solidFill>
                    <a:srgbClr val="002060"/>
                  </a:solidFill>
                </a:rPr>
                <a:t>отпечатък върху климата</a:t>
              </a:r>
              <a:endParaRPr lang="en-GB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9D9E0941-0367-4481-A3D4-124D7561E26C}"/>
                </a:ext>
              </a:extLst>
            </p:cNvPr>
            <p:cNvSpPr txBox="1"/>
            <p:nvPr/>
          </p:nvSpPr>
          <p:spPr>
            <a:xfrm>
              <a:off x="3623754" y="5751461"/>
              <a:ext cx="18423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000" dirty="0">
                  <a:solidFill>
                    <a:srgbClr val="002060"/>
                  </a:solidFill>
                </a:rPr>
                <a:t> </a:t>
              </a:r>
              <a:r>
                <a:rPr lang="bg-BG" sz="2000" b="1" dirty="0">
                  <a:solidFill>
                    <a:srgbClr val="002060"/>
                  </a:solidFill>
                </a:rPr>
                <a:t>глобален преход</a:t>
              </a:r>
              <a:endParaRPr lang="en-GB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D3E2DA5-042A-4383-871C-B17DEEB07BFB}"/>
                </a:ext>
              </a:extLst>
            </p:cNvPr>
            <p:cNvSpPr txBox="1"/>
            <p:nvPr/>
          </p:nvSpPr>
          <p:spPr>
            <a:xfrm>
              <a:off x="5714721" y="5746576"/>
              <a:ext cx="18423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000" dirty="0">
                  <a:solidFill>
                    <a:srgbClr val="002060"/>
                  </a:solidFill>
                </a:rPr>
                <a:t> </a:t>
              </a:r>
              <a:r>
                <a:rPr lang="bg-BG" sz="2000" b="1" dirty="0">
                  <a:solidFill>
                    <a:srgbClr val="002060"/>
                  </a:solidFill>
                </a:rPr>
                <a:t>нови възможности</a:t>
              </a:r>
              <a:endParaRPr lang="en-GB" sz="2000" b="1" dirty="0">
                <a:solidFill>
                  <a:srgbClr val="00206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D20EE5B-C866-4E06-8A8E-DBBEFC8990AB}"/>
                </a:ext>
              </a:extLst>
            </p:cNvPr>
            <p:cNvSpPr txBox="1"/>
            <p:nvPr/>
          </p:nvSpPr>
          <p:spPr>
            <a:xfrm>
              <a:off x="7909891" y="5737892"/>
              <a:ext cx="18423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000" dirty="0">
                  <a:solidFill>
                    <a:srgbClr val="002060"/>
                  </a:solidFill>
                </a:rPr>
                <a:t> </a:t>
              </a:r>
              <a:r>
                <a:rPr lang="bg-BG" sz="2000" b="1" dirty="0">
                  <a:solidFill>
                    <a:srgbClr val="002060"/>
                  </a:solidFill>
                </a:rPr>
                <a:t> гъвкавост</a:t>
              </a:r>
              <a:endParaRPr lang="en-GB" sz="2000" b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296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0314C8A-6E88-4C88-9284-DCAEEAEBF6CB}"/>
              </a:ext>
            </a:extLst>
          </p:cNvPr>
          <p:cNvSpPr txBox="1"/>
          <p:nvPr/>
        </p:nvSpPr>
        <p:spPr>
          <a:xfrm>
            <a:off x="575311" y="1413986"/>
            <a:ext cx="111493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spc="-50" dirty="0">
                <a:solidFill>
                  <a:srgbClr val="4D4D4D"/>
                </a:solidFill>
                <a:latin typeface="Calibri"/>
                <a:cs typeface="Calibri"/>
              </a:rPr>
              <a:t>Предложение за </a:t>
            </a:r>
            <a:r>
              <a:rPr lang="bg-BG" sz="2800" spc="-50" dirty="0">
                <a:solidFill>
                  <a:srgbClr val="4D4D4D"/>
                </a:solidFill>
                <a:latin typeface="Calibri"/>
                <a:cs typeface="Calibri"/>
              </a:rPr>
              <a:t>законодателна рамка – уредба за устойчива продоволствена система (</a:t>
            </a:r>
            <a:r>
              <a:rPr lang="bg-BG" sz="2800" spc="-50" dirty="0">
                <a:solidFill>
                  <a:srgbClr val="C00000"/>
                </a:solidFill>
                <a:latin typeface="Calibri"/>
                <a:cs typeface="Calibri"/>
              </a:rPr>
              <a:t>2023</a:t>
            </a:r>
            <a:r>
              <a:rPr lang="bg-BG" sz="2800" spc="-50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</a:p>
          <a:p>
            <a:endParaRPr lang="bg-BG" sz="600" spc="-50" dirty="0">
              <a:solidFill>
                <a:srgbClr val="4D4D4D"/>
              </a:solidFill>
              <a:latin typeface="Calibri"/>
              <a:cs typeface="Calibri"/>
            </a:endParaRPr>
          </a:p>
          <a:p>
            <a:pPr marL="354965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1"/>
              </a:buClr>
              <a:buSzTx/>
              <a:buFont typeface="Arial" panose="020B0604020202020204" pitchFamily="34" charset="0"/>
              <a:buChar char="•"/>
              <a:tabLst>
                <a:tab pos="241300" algn="l"/>
              </a:tabLst>
              <a:defRPr/>
            </a:pPr>
            <a:r>
              <a:rPr kumimoji="0" lang="bg-BG" sz="2200" b="1" u="none" strike="noStrike" kern="120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изчерпателен набор от общи принципи</a:t>
            </a:r>
            <a:r>
              <a:rPr kumimoji="0" lang="bg-BG" sz="2200" b="1" u="none" strike="noStrike" kern="1200" cap="none" spc="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bg-BG" sz="2200" b="1" u="none" strike="noStrike" kern="120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lang="bg-BG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kumimoji="0" lang="bg-BG" sz="2200" b="1" u="none" strike="noStrike" kern="1200" cap="none" spc="-4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изисквания</a:t>
            </a:r>
            <a:r>
              <a:rPr kumimoji="0" lang="bg-BG" sz="2200" b="1" u="none" strike="noStrike" kern="1200" cap="none" spc="2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bg-BG" sz="2200" b="0" u="none" strike="noStrike" kern="120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 устойчивост на продоволствените системи и на храните</a:t>
            </a:r>
            <a:r>
              <a:rPr lang="bg-BG" sz="2200" dirty="0">
                <a:solidFill>
                  <a:prstClr val="black"/>
                </a:solidFill>
                <a:latin typeface="Calibri"/>
                <a:cs typeface="Calibri"/>
              </a:rPr>
              <a:t>;</a:t>
            </a:r>
          </a:p>
          <a:p>
            <a:pPr marL="354965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1"/>
              </a:buClr>
              <a:buSzTx/>
              <a:buFont typeface="Arial" panose="020B0604020202020204" pitchFamily="34" charset="0"/>
              <a:buChar char="•"/>
              <a:tabLst>
                <a:tab pos="241300" algn="l"/>
              </a:tabLst>
              <a:defRPr/>
            </a:pPr>
            <a:r>
              <a:rPr kumimoji="0" lang="bg-BG" sz="2200" b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bg-BG" sz="2200" b="0" u="none" strike="noStrike" kern="120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основа</a:t>
            </a:r>
            <a:r>
              <a:rPr kumimoji="0" lang="bg-BG" sz="2200" b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bg-BG" sz="2200" b="1" u="none" strike="noStrike" kern="1200" cap="none" spc="-3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 осигуряване на съгласуваност на политиките </a:t>
            </a:r>
            <a:r>
              <a:rPr kumimoji="0" lang="bg-BG" sz="2200" b="0" u="none" strike="noStrike" kern="1200" cap="none" spc="-3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ниво ЕС и на национално равнище</a:t>
            </a:r>
            <a:r>
              <a:rPr kumimoji="0" lang="bg-BG" sz="2200" b="0" u="none" strike="noStrike" kern="120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;</a:t>
            </a:r>
            <a:r>
              <a:rPr kumimoji="0" lang="bg-BG" sz="2200" b="0" u="none" strike="noStrike" kern="120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устойчивостта – във фокуса на свързаните с храни политики</a:t>
            </a:r>
            <a:r>
              <a:rPr lang="bg-BG" sz="2200" dirty="0">
                <a:solidFill>
                  <a:prstClr val="black"/>
                </a:solidFill>
                <a:latin typeface="Calibri"/>
              </a:rPr>
              <a:t>;</a:t>
            </a:r>
          </a:p>
          <a:p>
            <a:pPr marL="354965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4EA1"/>
              </a:buClr>
              <a:buSzTx/>
              <a:buFont typeface="Arial" panose="020B0604020202020204" pitchFamily="34" charset="0"/>
              <a:buChar char="•"/>
              <a:tabLst>
                <a:tab pos="241300" algn="l"/>
              </a:tabLst>
              <a:defRPr/>
            </a:pPr>
            <a:r>
              <a:rPr kumimoji="0" lang="bg-BG" sz="2200" b="0" u="none" strike="noStrike" kern="120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разпоредби относно </a:t>
            </a:r>
            <a:r>
              <a:rPr kumimoji="0" lang="bg-BG" sz="2200" b="1" u="none" strike="noStrike" kern="1200" cap="none" spc="-4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управлението</a:t>
            </a:r>
            <a:r>
              <a:rPr kumimoji="0" lang="bg-BG" sz="2200" b="0" u="none" strike="noStrike" kern="120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</a:t>
            </a:r>
            <a:r>
              <a:rPr kumimoji="0" lang="bg-BG" sz="2200" b="0" u="none" strike="noStrike" kern="1200" cap="none" spc="3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bg-BG" sz="2200" b="1" u="none" strike="noStrike" kern="120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колективното участие </a:t>
            </a:r>
            <a:r>
              <a:rPr kumimoji="0" lang="bg-BG" sz="2200" b="0" u="none" strike="noStrike" kern="1200" cap="none" spc="-5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заинтересованите страни</a:t>
            </a:r>
            <a:endParaRPr kumimoji="0" lang="bg-BG" sz="22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endParaRPr lang="bg-BG" sz="2400" spc="-50" dirty="0">
              <a:solidFill>
                <a:srgbClr val="4D4D4D"/>
              </a:solidFill>
              <a:latin typeface="Calibri"/>
              <a:cs typeface="Calibri"/>
            </a:endParaRPr>
          </a:p>
          <a:p>
            <a:r>
              <a:rPr lang="bg-BG" sz="2800" spc="-50" dirty="0">
                <a:solidFill>
                  <a:srgbClr val="4D4D4D"/>
                </a:solidFill>
                <a:latin typeface="Calibri"/>
                <a:cs typeface="Calibri"/>
              </a:rPr>
              <a:t>Разработване на план за действие при извънредни ситуации за осигуряване на доставките на храни и продоволствената сигурност </a:t>
            </a:r>
          </a:p>
          <a:p>
            <a:r>
              <a:rPr lang="bg-BG" sz="2800" spc="-5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2800" spc="-50" dirty="0">
                <a:solidFill>
                  <a:srgbClr val="C00000"/>
                </a:solidFill>
                <a:latin typeface="Calibri"/>
                <a:cs typeface="Calibri"/>
              </a:rPr>
              <a:t>Q4 2021</a:t>
            </a:r>
            <a:r>
              <a:rPr lang="bg-BG" sz="2800" spc="-50" dirty="0">
                <a:latin typeface="Calibri"/>
                <a:cs typeface="Calibri"/>
              </a:rPr>
              <a:t>)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xmlns="" id="{0868E555-9F5A-4A1B-B2A6-0B72E014D124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48386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5035">
              <a:lnSpc>
                <a:spcPct val="100000"/>
              </a:lnSpc>
            </a:pPr>
            <a:r>
              <a:rPr lang="bg-BG" sz="3600" dirty="0">
                <a:solidFill>
                  <a:srgbClr val="034EA1"/>
                </a:solidFill>
                <a:latin typeface="Calibri"/>
                <a:cs typeface="Calibri"/>
              </a:rPr>
              <a:t>Конкретни действия</a:t>
            </a:r>
            <a:r>
              <a:rPr lang="bg-BG" sz="3600" spc="-15" dirty="0">
                <a:solidFill>
                  <a:srgbClr val="034EA1"/>
                </a:solidFill>
                <a:latin typeface="Calibri"/>
                <a:cs typeface="Calibri"/>
              </a:rPr>
              <a:t>: </a:t>
            </a:r>
            <a:r>
              <a:rPr lang="bg-BG" sz="3600" spc="-20" dirty="0">
                <a:solidFill>
                  <a:srgbClr val="034EA1"/>
                </a:solidFill>
                <a:latin typeface="Calibri"/>
                <a:cs typeface="Calibri"/>
              </a:rPr>
              <a:t>всеобхватни</a:t>
            </a:r>
            <a:endParaRPr lang="bg-BG" sz="3600" dirty="0">
              <a:latin typeface="Calibri"/>
              <a:cs typeface="Calibri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xmlns="" id="{1BFCE464-7022-470C-8196-8434AE0BBEDD}"/>
              </a:ext>
            </a:extLst>
          </p:cNvPr>
          <p:cNvSpPr/>
          <p:nvPr/>
        </p:nvSpPr>
        <p:spPr>
          <a:xfrm>
            <a:off x="838961" y="773430"/>
            <a:ext cx="0" cy="402590"/>
          </a:xfrm>
          <a:custGeom>
            <a:avLst/>
            <a:gdLst/>
            <a:ahLst/>
            <a:cxnLst/>
            <a:rect l="l" t="t" r="r" b="b"/>
            <a:pathLst>
              <a:path h="402590">
                <a:moveTo>
                  <a:pt x="0" y="0"/>
                </a:moveTo>
                <a:lnTo>
                  <a:pt x="0" y="402590"/>
                </a:lnTo>
              </a:path>
            </a:pathLst>
          </a:custGeom>
          <a:ln w="381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xmlns="" id="{47F55686-75BB-4B1D-91E4-F933269108C0}"/>
              </a:ext>
            </a:extLst>
          </p:cNvPr>
          <p:cNvSpPr/>
          <p:nvPr/>
        </p:nvSpPr>
        <p:spPr>
          <a:xfrm>
            <a:off x="10203688" y="462533"/>
            <a:ext cx="1673352" cy="1616964"/>
          </a:xfrm>
          <a:custGeom>
            <a:avLst/>
            <a:gdLst/>
            <a:ahLst/>
            <a:cxnLst/>
            <a:rect l="l" t="t" r="r" b="b"/>
            <a:pathLst>
              <a:path w="1673352" h="1616964">
                <a:moveTo>
                  <a:pt x="836676" y="0"/>
                </a:moveTo>
                <a:lnTo>
                  <a:pt x="768063" y="2679"/>
                </a:lnTo>
                <a:lnTo>
                  <a:pt x="700976" y="10581"/>
                </a:lnTo>
                <a:lnTo>
                  <a:pt x="635631" y="23495"/>
                </a:lnTo>
                <a:lnTo>
                  <a:pt x="572243" y="41215"/>
                </a:lnTo>
                <a:lnTo>
                  <a:pt x="511028" y="63531"/>
                </a:lnTo>
                <a:lnTo>
                  <a:pt x="452200" y="90237"/>
                </a:lnTo>
                <a:lnTo>
                  <a:pt x="395976" y="121124"/>
                </a:lnTo>
                <a:lnTo>
                  <a:pt x="342570" y="155984"/>
                </a:lnTo>
                <a:lnTo>
                  <a:pt x="292199" y="194609"/>
                </a:lnTo>
                <a:lnTo>
                  <a:pt x="245078" y="236791"/>
                </a:lnTo>
                <a:lnTo>
                  <a:pt x="201422" y="282322"/>
                </a:lnTo>
                <a:lnTo>
                  <a:pt x="161446" y="330994"/>
                </a:lnTo>
                <a:lnTo>
                  <a:pt x="125367" y="382599"/>
                </a:lnTo>
                <a:lnTo>
                  <a:pt x="93399" y="436929"/>
                </a:lnTo>
                <a:lnTo>
                  <a:pt x="65758" y="493775"/>
                </a:lnTo>
                <a:lnTo>
                  <a:pt x="42659" y="552931"/>
                </a:lnTo>
                <a:lnTo>
                  <a:pt x="24319" y="614188"/>
                </a:lnTo>
                <a:lnTo>
                  <a:pt x="10952" y="677337"/>
                </a:lnTo>
                <a:lnTo>
                  <a:pt x="2773" y="742171"/>
                </a:lnTo>
                <a:lnTo>
                  <a:pt x="0" y="808482"/>
                </a:lnTo>
                <a:lnTo>
                  <a:pt x="2773" y="874792"/>
                </a:lnTo>
                <a:lnTo>
                  <a:pt x="10952" y="939626"/>
                </a:lnTo>
                <a:lnTo>
                  <a:pt x="24319" y="1002775"/>
                </a:lnTo>
                <a:lnTo>
                  <a:pt x="42659" y="1064032"/>
                </a:lnTo>
                <a:lnTo>
                  <a:pt x="65758" y="1123188"/>
                </a:lnTo>
                <a:lnTo>
                  <a:pt x="93399" y="1180034"/>
                </a:lnTo>
                <a:lnTo>
                  <a:pt x="125367" y="1234364"/>
                </a:lnTo>
                <a:lnTo>
                  <a:pt x="161446" y="1285969"/>
                </a:lnTo>
                <a:lnTo>
                  <a:pt x="201422" y="1334641"/>
                </a:lnTo>
                <a:lnTo>
                  <a:pt x="245078" y="1380172"/>
                </a:lnTo>
                <a:lnTo>
                  <a:pt x="292199" y="1422354"/>
                </a:lnTo>
                <a:lnTo>
                  <a:pt x="342570" y="1460979"/>
                </a:lnTo>
                <a:lnTo>
                  <a:pt x="395976" y="1495839"/>
                </a:lnTo>
                <a:lnTo>
                  <a:pt x="452200" y="1526726"/>
                </a:lnTo>
                <a:lnTo>
                  <a:pt x="511028" y="1553432"/>
                </a:lnTo>
                <a:lnTo>
                  <a:pt x="572243" y="1575748"/>
                </a:lnTo>
                <a:lnTo>
                  <a:pt x="635631" y="1593468"/>
                </a:lnTo>
                <a:lnTo>
                  <a:pt x="700976" y="1606382"/>
                </a:lnTo>
                <a:lnTo>
                  <a:pt x="768063" y="1614284"/>
                </a:lnTo>
                <a:lnTo>
                  <a:pt x="836676" y="1616964"/>
                </a:lnTo>
                <a:lnTo>
                  <a:pt x="905288" y="1614284"/>
                </a:lnTo>
                <a:lnTo>
                  <a:pt x="972375" y="1606382"/>
                </a:lnTo>
                <a:lnTo>
                  <a:pt x="1037720" y="1593468"/>
                </a:lnTo>
                <a:lnTo>
                  <a:pt x="1101108" y="1575748"/>
                </a:lnTo>
                <a:lnTo>
                  <a:pt x="1162323" y="1553432"/>
                </a:lnTo>
                <a:lnTo>
                  <a:pt x="1221151" y="1526726"/>
                </a:lnTo>
                <a:lnTo>
                  <a:pt x="1277375" y="1495839"/>
                </a:lnTo>
                <a:lnTo>
                  <a:pt x="1330781" y="1460979"/>
                </a:lnTo>
                <a:lnTo>
                  <a:pt x="1381152" y="1422354"/>
                </a:lnTo>
                <a:lnTo>
                  <a:pt x="1428273" y="1380172"/>
                </a:lnTo>
                <a:lnTo>
                  <a:pt x="1471929" y="1334641"/>
                </a:lnTo>
                <a:lnTo>
                  <a:pt x="1511905" y="1285969"/>
                </a:lnTo>
                <a:lnTo>
                  <a:pt x="1547984" y="1234364"/>
                </a:lnTo>
                <a:lnTo>
                  <a:pt x="1579952" y="1180034"/>
                </a:lnTo>
                <a:lnTo>
                  <a:pt x="1607593" y="1123188"/>
                </a:lnTo>
                <a:lnTo>
                  <a:pt x="1630692" y="1064032"/>
                </a:lnTo>
                <a:lnTo>
                  <a:pt x="1649032" y="1002775"/>
                </a:lnTo>
                <a:lnTo>
                  <a:pt x="1662399" y="939626"/>
                </a:lnTo>
                <a:lnTo>
                  <a:pt x="1670578" y="874792"/>
                </a:lnTo>
                <a:lnTo>
                  <a:pt x="1673352" y="808482"/>
                </a:lnTo>
                <a:lnTo>
                  <a:pt x="1670578" y="742171"/>
                </a:lnTo>
                <a:lnTo>
                  <a:pt x="1662399" y="677337"/>
                </a:lnTo>
                <a:lnTo>
                  <a:pt x="1649032" y="614188"/>
                </a:lnTo>
                <a:lnTo>
                  <a:pt x="1630692" y="552931"/>
                </a:lnTo>
                <a:lnTo>
                  <a:pt x="1607593" y="493775"/>
                </a:lnTo>
                <a:lnTo>
                  <a:pt x="1579952" y="436929"/>
                </a:lnTo>
                <a:lnTo>
                  <a:pt x="1547984" y="382599"/>
                </a:lnTo>
                <a:lnTo>
                  <a:pt x="1511905" y="330994"/>
                </a:lnTo>
                <a:lnTo>
                  <a:pt x="1471929" y="282322"/>
                </a:lnTo>
                <a:lnTo>
                  <a:pt x="1428273" y="236791"/>
                </a:lnTo>
                <a:lnTo>
                  <a:pt x="1381152" y="194609"/>
                </a:lnTo>
                <a:lnTo>
                  <a:pt x="1330781" y="155984"/>
                </a:lnTo>
                <a:lnTo>
                  <a:pt x="1277375" y="121124"/>
                </a:lnTo>
                <a:lnTo>
                  <a:pt x="1221151" y="90237"/>
                </a:lnTo>
                <a:lnTo>
                  <a:pt x="1162323" y="63531"/>
                </a:lnTo>
                <a:lnTo>
                  <a:pt x="1101108" y="41215"/>
                </a:lnTo>
                <a:lnTo>
                  <a:pt x="1037720" y="23495"/>
                </a:lnTo>
                <a:lnTo>
                  <a:pt x="972375" y="10581"/>
                </a:lnTo>
                <a:lnTo>
                  <a:pt x="905288" y="2679"/>
                </a:lnTo>
                <a:lnTo>
                  <a:pt x="836676" y="0"/>
                </a:lnTo>
                <a:close/>
              </a:path>
            </a:pathLst>
          </a:custGeom>
          <a:solidFill>
            <a:srgbClr val="D6EA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9">
            <a:extLst>
              <a:ext uri="{FF2B5EF4-FFF2-40B4-BE49-F238E27FC236}">
                <a16:creationId xmlns:a16="http://schemas.microsoft.com/office/drawing/2014/main" xmlns="" id="{61BD7B0E-C4C7-443D-A70E-4503882E2D0C}"/>
              </a:ext>
            </a:extLst>
          </p:cNvPr>
          <p:cNvSpPr/>
          <p:nvPr/>
        </p:nvSpPr>
        <p:spPr>
          <a:xfrm>
            <a:off x="10061956" y="335501"/>
            <a:ext cx="1956816" cy="2042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2331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xmlns="" id="{56DB3CEC-0359-4AA2-9063-8BDFD2D5A33B}"/>
              </a:ext>
            </a:extLst>
          </p:cNvPr>
          <p:cNvSpPr/>
          <p:nvPr/>
        </p:nvSpPr>
        <p:spPr>
          <a:xfrm>
            <a:off x="838961" y="773430"/>
            <a:ext cx="0" cy="402590"/>
          </a:xfrm>
          <a:custGeom>
            <a:avLst/>
            <a:gdLst/>
            <a:ahLst/>
            <a:cxnLst/>
            <a:rect l="l" t="t" r="r" b="b"/>
            <a:pathLst>
              <a:path h="402590">
                <a:moveTo>
                  <a:pt x="0" y="0"/>
                </a:moveTo>
                <a:lnTo>
                  <a:pt x="0" y="402590"/>
                </a:lnTo>
              </a:path>
            </a:pathLst>
          </a:custGeom>
          <a:ln w="381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xmlns="" id="{DDAE0868-5F9A-4626-9E9A-F3BFDF5E9E98}"/>
              </a:ext>
            </a:extLst>
          </p:cNvPr>
          <p:cNvSpPr/>
          <p:nvPr/>
        </p:nvSpPr>
        <p:spPr>
          <a:xfrm>
            <a:off x="1165860" y="5533644"/>
            <a:ext cx="746760" cy="746760"/>
          </a:xfrm>
          <a:custGeom>
            <a:avLst/>
            <a:gdLst/>
            <a:ahLst/>
            <a:cxnLst/>
            <a:rect l="l" t="t" r="r" b="b"/>
            <a:pathLst>
              <a:path w="746760" h="746760">
                <a:moveTo>
                  <a:pt x="373380" y="0"/>
                </a:moveTo>
                <a:lnTo>
                  <a:pt x="312807" y="4886"/>
                </a:lnTo>
                <a:lnTo>
                  <a:pt x="255349" y="19035"/>
                </a:lnTo>
                <a:lnTo>
                  <a:pt x="201774" y="41676"/>
                </a:lnTo>
                <a:lnTo>
                  <a:pt x="152851" y="72041"/>
                </a:lnTo>
                <a:lnTo>
                  <a:pt x="109347" y="109361"/>
                </a:lnTo>
                <a:lnTo>
                  <a:pt x="72030" y="152867"/>
                </a:lnTo>
                <a:lnTo>
                  <a:pt x="41669" y="201791"/>
                </a:lnTo>
                <a:lnTo>
                  <a:pt x="19031" y="255363"/>
                </a:lnTo>
                <a:lnTo>
                  <a:pt x="4885" y="312816"/>
                </a:lnTo>
                <a:lnTo>
                  <a:pt x="0" y="373379"/>
                </a:lnTo>
                <a:lnTo>
                  <a:pt x="1237" y="404002"/>
                </a:lnTo>
                <a:lnTo>
                  <a:pt x="10849" y="463106"/>
                </a:lnTo>
                <a:lnTo>
                  <a:pt x="29336" y="518715"/>
                </a:lnTo>
                <a:lnTo>
                  <a:pt x="55932" y="570059"/>
                </a:lnTo>
                <a:lnTo>
                  <a:pt x="89867" y="616370"/>
                </a:lnTo>
                <a:lnTo>
                  <a:pt x="130373" y="656880"/>
                </a:lnTo>
                <a:lnTo>
                  <a:pt x="176683" y="690818"/>
                </a:lnTo>
                <a:lnTo>
                  <a:pt x="228028" y="717417"/>
                </a:lnTo>
                <a:lnTo>
                  <a:pt x="283640" y="735908"/>
                </a:lnTo>
                <a:lnTo>
                  <a:pt x="342752" y="745522"/>
                </a:lnTo>
                <a:lnTo>
                  <a:pt x="373380" y="746759"/>
                </a:lnTo>
                <a:lnTo>
                  <a:pt x="404007" y="745522"/>
                </a:lnTo>
                <a:lnTo>
                  <a:pt x="463119" y="735908"/>
                </a:lnTo>
                <a:lnTo>
                  <a:pt x="518731" y="717417"/>
                </a:lnTo>
                <a:lnTo>
                  <a:pt x="570076" y="690818"/>
                </a:lnTo>
                <a:lnTo>
                  <a:pt x="616386" y="656880"/>
                </a:lnTo>
                <a:lnTo>
                  <a:pt x="656892" y="616370"/>
                </a:lnTo>
                <a:lnTo>
                  <a:pt x="690827" y="570059"/>
                </a:lnTo>
                <a:lnTo>
                  <a:pt x="717423" y="518715"/>
                </a:lnTo>
                <a:lnTo>
                  <a:pt x="735910" y="463106"/>
                </a:lnTo>
                <a:lnTo>
                  <a:pt x="745522" y="404002"/>
                </a:lnTo>
                <a:lnTo>
                  <a:pt x="746760" y="373379"/>
                </a:lnTo>
                <a:lnTo>
                  <a:pt x="745522" y="342757"/>
                </a:lnTo>
                <a:lnTo>
                  <a:pt x="735910" y="283653"/>
                </a:lnTo>
                <a:lnTo>
                  <a:pt x="717422" y="228044"/>
                </a:lnTo>
                <a:lnTo>
                  <a:pt x="690827" y="176700"/>
                </a:lnTo>
                <a:lnTo>
                  <a:pt x="656892" y="130389"/>
                </a:lnTo>
                <a:lnTo>
                  <a:pt x="616386" y="89879"/>
                </a:lnTo>
                <a:lnTo>
                  <a:pt x="570076" y="55941"/>
                </a:lnTo>
                <a:lnTo>
                  <a:pt x="518731" y="29342"/>
                </a:lnTo>
                <a:lnTo>
                  <a:pt x="463119" y="10851"/>
                </a:lnTo>
                <a:lnTo>
                  <a:pt x="404007" y="1237"/>
                </a:lnTo>
                <a:lnTo>
                  <a:pt x="373380" y="0"/>
                </a:lnTo>
                <a:close/>
              </a:path>
            </a:pathLst>
          </a:custGeom>
          <a:solidFill>
            <a:srgbClr val="D3D3E1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xmlns="" id="{83CF8A67-239F-49C7-8456-9820A7102024}"/>
              </a:ext>
            </a:extLst>
          </p:cNvPr>
          <p:cNvSpPr/>
          <p:nvPr/>
        </p:nvSpPr>
        <p:spPr>
          <a:xfrm>
            <a:off x="1103375" y="1673351"/>
            <a:ext cx="746760" cy="746760"/>
          </a:xfrm>
          <a:custGeom>
            <a:avLst/>
            <a:gdLst/>
            <a:ahLst/>
            <a:cxnLst/>
            <a:rect l="l" t="t" r="r" b="b"/>
            <a:pathLst>
              <a:path w="746760" h="746760">
                <a:moveTo>
                  <a:pt x="373380" y="0"/>
                </a:moveTo>
                <a:lnTo>
                  <a:pt x="312807" y="4885"/>
                </a:lnTo>
                <a:lnTo>
                  <a:pt x="255349" y="19031"/>
                </a:lnTo>
                <a:lnTo>
                  <a:pt x="201774" y="41669"/>
                </a:lnTo>
                <a:lnTo>
                  <a:pt x="152851" y="72030"/>
                </a:lnTo>
                <a:lnTo>
                  <a:pt x="109347" y="109347"/>
                </a:lnTo>
                <a:lnTo>
                  <a:pt x="72030" y="152851"/>
                </a:lnTo>
                <a:lnTo>
                  <a:pt x="41669" y="201774"/>
                </a:lnTo>
                <a:lnTo>
                  <a:pt x="19031" y="255349"/>
                </a:lnTo>
                <a:lnTo>
                  <a:pt x="4885" y="312807"/>
                </a:lnTo>
                <a:lnTo>
                  <a:pt x="0" y="373380"/>
                </a:lnTo>
                <a:lnTo>
                  <a:pt x="1237" y="404007"/>
                </a:lnTo>
                <a:lnTo>
                  <a:pt x="10849" y="463119"/>
                </a:lnTo>
                <a:lnTo>
                  <a:pt x="29337" y="518731"/>
                </a:lnTo>
                <a:lnTo>
                  <a:pt x="55932" y="570076"/>
                </a:lnTo>
                <a:lnTo>
                  <a:pt x="89867" y="616386"/>
                </a:lnTo>
                <a:lnTo>
                  <a:pt x="130373" y="656892"/>
                </a:lnTo>
                <a:lnTo>
                  <a:pt x="176683" y="690827"/>
                </a:lnTo>
                <a:lnTo>
                  <a:pt x="228028" y="717423"/>
                </a:lnTo>
                <a:lnTo>
                  <a:pt x="283640" y="735910"/>
                </a:lnTo>
                <a:lnTo>
                  <a:pt x="342752" y="745522"/>
                </a:lnTo>
                <a:lnTo>
                  <a:pt x="373380" y="746760"/>
                </a:lnTo>
                <a:lnTo>
                  <a:pt x="404007" y="745522"/>
                </a:lnTo>
                <a:lnTo>
                  <a:pt x="463119" y="735910"/>
                </a:lnTo>
                <a:lnTo>
                  <a:pt x="518731" y="717423"/>
                </a:lnTo>
                <a:lnTo>
                  <a:pt x="570076" y="690827"/>
                </a:lnTo>
                <a:lnTo>
                  <a:pt x="616386" y="656892"/>
                </a:lnTo>
                <a:lnTo>
                  <a:pt x="656892" y="616386"/>
                </a:lnTo>
                <a:lnTo>
                  <a:pt x="690827" y="570076"/>
                </a:lnTo>
                <a:lnTo>
                  <a:pt x="717423" y="518731"/>
                </a:lnTo>
                <a:lnTo>
                  <a:pt x="735910" y="463119"/>
                </a:lnTo>
                <a:lnTo>
                  <a:pt x="745522" y="404007"/>
                </a:lnTo>
                <a:lnTo>
                  <a:pt x="746760" y="373380"/>
                </a:lnTo>
                <a:lnTo>
                  <a:pt x="745522" y="342752"/>
                </a:lnTo>
                <a:lnTo>
                  <a:pt x="735910" y="283640"/>
                </a:lnTo>
                <a:lnTo>
                  <a:pt x="717423" y="228028"/>
                </a:lnTo>
                <a:lnTo>
                  <a:pt x="690827" y="176683"/>
                </a:lnTo>
                <a:lnTo>
                  <a:pt x="656892" y="130373"/>
                </a:lnTo>
                <a:lnTo>
                  <a:pt x="616386" y="89867"/>
                </a:lnTo>
                <a:lnTo>
                  <a:pt x="570076" y="55932"/>
                </a:lnTo>
                <a:lnTo>
                  <a:pt x="518731" y="29337"/>
                </a:lnTo>
                <a:lnTo>
                  <a:pt x="463119" y="10849"/>
                </a:lnTo>
                <a:lnTo>
                  <a:pt x="404007" y="1237"/>
                </a:lnTo>
                <a:lnTo>
                  <a:pt x="373380" y="0"/>
                </a:lnTo>
                <a:close/>
              </a:path>
            </a:pathLst>
          </a:custGeom>
          <a:solidFill>
            <a:srgbClr val="FFECD4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xmlns="" id="{7EF0AF47-0E1C-4F3C-8A50-BAEDA47191CF}"/>
              </a:ext>
            </a:extLst>
          </p:cNvPr>
          <p:cNvSpPr/>
          <p:nvPr/>
        </p:nvSpPr>
        <p:spPr>
          <a:xfrm>
            <a:off x="1165860" y="2683764"/>
            <a:ext cx="746760" cy="746760"/>
          </a:xfrm>
          <a:custGeom>
            <a:avLst/>
            <a:gdLst/>
            <a:ahLst/>
            <a:cxnLst/>
            <a:rect l="l" t="t" r="r" b="b"/>
            <a:pathLst>
              <a:path w="746760" h="746760">
                <a:moveTo>
                  <a:pt x="373380" y="0"/>
                </a:moveTo>
                <a:lnTo>
                  <a:pt x="312807" y="4885"/>
                </a:lnTo>
                <a:lnTo>
                  <a:pt x="255349" y="19031"/>
                </a:lnTo>
                <a:lnTo>
                  <a:pt x="201774" y="41669"/>
                </a:lnTo>
                <a:lnTo>
                  <a:pt x="152851" y="72030"/>
                </a:lnTo>
                <a:lnTo>
                  <a:pt x="109347" y="109347"/>
                </a:lnTo>
                <a:lnTo>
                  <a:pt x="72030" y="152851"/>
                </a:lnTo>
                <a:lnTo>
                  <a:pt x="41669" y="201774"/>
                </a:lnTo>
                <a:lnTo>
                  <a:pt x="19031" y="255349"/>
                </a:lnTo>
                <a:lnTo>
                  <a:pt x="4885" y="312807"/>
                </a:lnTo>
                <a:lnTo>
                  <a:pt x="0" y="373380"/>
                </a:lnTo>
                <a:lnTo>
                  <a:pt x="1237" y="404007"/>
                </a:lnTo>
                <a:lnTo>
                  <a:pt x="10849" y="463119"/>
                </a:lnTo>
                <a:lnTo>
                  <a:pt x="29336" y="518731"/>
                </a:lnTo>
                <a:lnTo>
                  <a:pt x="55932" y="570076"/>
                </a:lnTo>
                <a:lnTo>
                  <a:pt x="89867" y="616386"/>
                </a:lnTo>
                <a:lnTo>
                  <a:pt x="130373" y="656892"/>
                </a:lnTo>
                <a:lnTo>
                  <a:pt x="176683" y="690827"/>
                </a:lnTo>
                <a:lnTo>
                  <a:pt x="228028" y="717423"/>
                </a:lnTo>
                <a:lnTo>
                  <a:pt x="283640" y="735910"/>
                </a:lnTo>
                <a:lnTo>
                  <a:pt x="342752" y="745522"/>
                </a:lnTo>
                <a:lnTo>
                  <a:pt x="373380" y="746760"/>
                </a:lnTo>
                <a:lnTo>
                  <a:pt x="404007" y="745522"/>
                </a:lnTo>
                <a:lnTo>
                  <a:pt x="463119" y="735910"/>
                </a:lnTo>
                <a:lnTo>
                  <a:pt x="518731" y="717422"/>
                </a:lnTo>
                <a:lnTo>
                  <a:pt x="570076" y="690827"/>
                </a:lnTo>
                <a:lnTo>
                  <a:pt x="616386" y="656892"/>
                </a:lnTo>
                <a:lnTo>
                  <a:pt x="656892" y="616386"/>
                </a:lnTo>
                <a:lnTo>
                  <a:pt x="690827" y="570076"/>
                </a:lnTo>
                <a:lnTo>
                  <a:pt x="717423" y="518731"/>
                </a:lnTo>
                <a:lnTo>
                  <a:pt x="735910" y="463119"/>
                </a:lnTo>
                <a:lnTo>
                  <a:pt x="745522" y="404007"/>
                </a:lnTo>
                <a:lnTo>
                  <a:pt x="746760" y="373380"/>
                </a:lnTo>
                <a:lnTo>
                  <a:pt x="745522" y="342752"/>
                </a:lnTo>
                <a:lnTo>
                  <a:pt x="735910" y="283640"/>
                </a:lnTo>
                <a:lnTo>
                  <a:pt x="717422" y="228028"/>
                </a:lnTo>
                <a:lnTo>
                  <a:pt x="690827" y="176683"/>
                </a:lnTo>
                <a:lnTo>
                  <a:pt x="656892" y="130373"/>
                </a:lnTo>
                <a:lnTo>
                  <a:pt x="616386" y="89867"/>
                </a:lnTo>
                <a:lnTo>
                  <a:pt x="570076" y="55932"/>
                </a:lnTo>
                <a:lnTo>
                  <a:pt x="518731" y="29337"/>
                </a:lnTo>
                <a:lnTo>
                  <a:pt x="463119" y="10849"/>
                </a:lnTo>
                <a:lnTo>
                  <a:pt x="404007" y="1237"/>
                </a:lnTo>
                <a:lnTo>
                  <a:pt x="373380" y="0"/>
                </a:lnTo>
                <a:close/>
              </a:path>
            </a:pathLst>
          </a:custGeom>
          <a:solidFill>
            <a:srgbClr val="CFE9F1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xmlns="" id="{6978DE9F-3564-49F5-8E1A-0AFBB96FDC18}"/>
              </a:ext>
            </a:extLst>
          </p:cNvPr>
          <p:cNvSpPr/>
          <p:nvPr/>
        </p:nvSpPr>
        <p:spPr>
          <a:xfrm>
            <a:off x="1103375" y="3720084"/>
            <a:ext cx="746760" cy="748284"/>
          </a:xfrm>
          <a:custGeom>
            <a:avLst/>
            <a:gdLst/>
            <a:ahLst/>
            <a:cxnLst/>
            <a:rect l="l" t="t" r="r" b="b"/>
            <a:pathLst>
              <a:path w="746760" h="748284">
                <a:moveTo>
                  <a:pt x="373380" y="0"/>
                </a:moveTo>
                <a:lnTo>
                  <a:pt x="312807" y="4896"/>
                </a:lnTo>
                <a:lnTo>
                  <a:pt x="255349" y="19074"/>
                </a:lnTo>
                <a:lnTo>
                  <a:pt x="201774" y="41761"/>
                </a:lnTo>
                <a:lnTo>
                  <a:pt x="152851" y="72188"/>
                </a:lnTo>
                <a:lnTo>
                  <a:pt x="109347" y="109585"/>
                </a:lnTo>
                <a:lnTo>
                  <a:pt x="72030" y="153180"/>
                </a:lnTo>
                <a:lnTo>
                  <a:pt x="41669" y="202203"/>
                </a:lnTo>
                <a:lnTo>
                  <a:pt x="19031" y="255885"/>
                </a:lnTo>
                <a:lnTo>
                  <a:pt x="4885" y="313455"/>
                </a:lnTo>
                <a:lnTo>
                  <a:pt x="0" y="374142"/>
                </a:lnTo>
                <a:lnTo>
                  <a:pt x="1237" y="404826"/>
                </a:lnTo>
                <a:lnTo>
                  <a:pt x="10849" y="464051"/>
                </a:lnTo>
                <a:lnTo>
                  <a:pt x="29337" y="519773"/>
                </a:lnTo>
                <a:lnTo>
                  <a:pt x="55932" y="571222"/>
                </a:lnTo>
                <a:lnTo>
                  <a:pt x="89867" y="617628"/>
                </a:lnTo>
                <a:lnTo>
                  <a:pt x="130373" y="658220"/>
                </a:lnTo>
                <a:lnTo>
                  <a:pt x="176683" y="692227"/>
                </a:lnTo>
                <a:lnTo>
                  <a:pt x="228028" y="718881"/>
                </a:lnTo>
                <a:lnTo>
                  <a:pt x="283640" y="737410"/>
                </a:lnTo>
                <a:lnTo>
                  <a:pt x="342752" y="747043"/>
                </a:lnTo>
                <a:lnTo>
                  <a:pt x="373380" y="748284"/>
                </a:lnTo>
                <a:lnTo>
                  <a:pt x="404007" y="747043"/>
                </a:lnTo>
                <a:lnTo>
                  <a:pt x="463119" y="737410"/>
                </a:lnTo>
                <a:lnTo>
                  <a:pt x="518731" y="718881"/>
                </a:lnTo>
                <a:lnTo>
                  <a:pt x="570076" y="692227"/>
                </a:lnTo>
                <a:lnTo>
                  <a:pt x="616386" y="658220"/>
                </a:lnTo>
                <a:lnTo>
                  <a:pt x="656892" y="617628"/>
                </a:lnTo>
                <a:lnTo>
                  <a:pt x="690827" y="571222"/>
                </a:lnTo>
                <a:lnTo>
                  <a:pt x="717423" y="519773"/>
                </a:lnTo>
                <a:lnTo>
                  <a:pt x="735910" y="464051"/>
                </a:lnTo>
                <a:lnTo>
                  <a:pt x="745522" y="404826"/>
                </a:lnTo>
                <a:lnTo>
                  <a:pt x="746760" y="374142"/>
                </a:lnTo>
                <a:lnTo>
                  <a:pt x="745522" y="343457"/>
                </a:lnTo>
                <a:lnTo>
                  <a:pt x="735910" y="284232"/>
                </a:lnTo>
                <a:lnTo>
                  <a:pt x="717423" y="228510"/>
                </a:lnTo>
                <a:lnTo>
                  <a:pt x="690827" y="177061"/>
                </a:lnTo>
                <a:lnTo>
                  <a:pt x="656892" y="130655"/>
                </a:lnTo>
                <a:lnTo>
                  <a:pt x="616386" y="90063"/>
                </a:lnTo>
                <a:lnTo>
                  <a:pt x="570076" y="56056"/>
                </a:lnTo>
                <a:lnTo>
                  <a:pt x="518731" y="29402"/>
                </a:lnTo>
                <a:lnTo>
                  <a:pt x="463119" y="10873"/>
                </a:lnTo>
                <a:lnTo>
                  <a:pt x="404007" y="1240"/>
                </a:lnTo>
                <a:lnTo>
                  <a:pt x="373380" y="0"/>
                </a:lnTo>
                <a:close/>
              </a:path>
            </a:pathLst>
          </a:custGeom>
          <a:solidFill>
            <a:srgbClr val="D6EAB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xmlns="" id="{AB7EA873-C956-4CCC-AEF7-42D74260790A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48386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5035">
              <a:lnSpc>
                <a:spcPct val="100000"/>
              </a:lnSpc>
            </a:pPr>
            <a:r>
              <a:rPr lang="ru-RU" sz="3200" spc="-20" dirty="0">
                <a:solidFill>
                  <a:srgbClr val="034EA1"/>
                </a:solidFill>
                <a:latin typeface="Calibri"/>
                <a:cs typeface="Calibri"/>
              </a:rPr>
              <a:t>Действия за осигуряване устойчиво производство на храни </a:t>
            </a:r>
            <a:r>
              <a:rPr lang="ru-RU" sz="3200" spc="-15" dirty="0">
                <a:solidFill>
                  <a:srgbClr val="034EA1"/>
                </a:solidFill>
                <a:latin typeface="Calibri"/>
                <a:cs typeface="Calibri"/>
              </a:rPr>
              <a:t>(1)</a:t>
            </a:r>
            <a:endParaRPr lang="ru-RU" sz="3200" dirty="0">
              <a:latin typeface="Calibri"/>
              <a:cs typeface="Calibri"/>
            </a:endParaRP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xmlns="" id="{8EECE65C-9140-49EF-B9F0-DB5DFC0D952F}"/>
              </a:ext>
            </a:extLst>
          </p:cNvPr>
          <p:cNvSpPr/>
          <p:nvPr/>
        </p:nvSpPr>
        <p:spPr>
          <a:xfrm>
            <a:off x="2314194" y="2748532"/>
            <a:ext cx="5852477" cy="898400"/>
          </a:xfrm>
          <a:custGeom>
            <a:avLst/>
            <a:gdLst/>
            <a:ahLst/>
            <a:cxnLst/>
            <a:rect l="l" t="t" r="r" b="b"/>
            <a:pathLst>
              <a:path w="5858256" h="653796">
                <a:moveTo>
                  <a:pt x="0" y="653796"/>
                </a:moveTo>
                <a:lnTo>
                  <a:pt x="5858256" y="653796"/>
                </a:lnTo>
                <a:lnTo>
                  <a:pt x="5858256" y="0"/>
                </a:lnTo>
                <a:lnTo>
                  <a:pt x="0" y="0"/>
                </a:lnTo>
                <a:lnTo>
                  <a:pt x="0" y="653796"/>
                </a:lnTo>
                <a:close/>
              </a:path>
            </a:pathLst>
          </a:custGeom>
          <a:ln w="28575">
            <a:solidFill>
              <a:srgbClr val="CFE9F1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xmlns="" id="{0C8B1742-D52C-4970-8840-6DE434A52776}"/>
              </a:ext>
            </a:extLst>
          </p:cNvPr>
          <p:cNvSpPr/>
          <p:nvPr/>
        </p:nvSpPr>
        <p:spPr>
          <a:xfrm>
            <a:off x="2318004" y="5573269"/>
            <a:ext cx="5858256" cy="955925"/>
          </a:xfrm>
          <a:custGeom>
            <a:avLst/>
            <a:gdLst/>
            <a:ahLst/>
            <a:cxnLst/>
            <a:rect l="l" t="t" r="r" b="b"/>
            <a:pathLst>
              <a:path w="5858256" h="719327">
                <a:moveTo>
                  <a:pt x="0" y="719328"/>
                </a:moveTo>
                <a:lnTo>
                  <a:pt x="5858256" y="719328"/>
                </a:lnTo>
                <a:lnTo>
                  <a:pt x="5858256" y="0"/>
                </a:lnTo>
                <a:lnTo>
                  <a:pt x="0" y="0"/>
                </a:lnTo>
                <a:lnTo>
                  <a:pt x="0" y="719328"/>
                </a:lnTo>
                <a:close/>
              </a:path>
            </a:pathLst>
          </a:custGeom>
          <a:ln w="28574">
            <a:solidFill>
              <a:srgbClr val="7D7DA7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xmlns="" id="{51EF7753-0F27-416C-A6BE-1E572E21053E}"/>
              </a:ext>
            </a:extLst>
          </p:cNvPr>
          <p:cNvSpPr/>
          <p:nvPr/>
        </p:nvSpPr>
        <p:spPr>
          <a:xfrm>
            <a:off x="8356092" y="1565147"/>
            <a:ext cx="2292857" cy="1472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xmlns="" id="{AD153A23-B341-4FD0-AD17-5DEBBF840BD9}"/>
              </a:ext>
            </a:extLst>
          </p:cNvPr>
          <p:cNvSpPr/>
          <p:nvPr/>
        </p:nvSpPr>
        <p:spPr>
          <a:xfrm>
            <a:off x="2314194" y="1533144"/>
            <a:ext cx="5858256" cy="1150619"/>
          </a:xfrm>
          <a:custGeom>
            <a:avLst/>
            <a:gdLst/>
            <a:ahLst/>
            <a:cxnLst/>
            <a:rect l="l" t="t" r="r" b="b"/>
            <a:pathLst>
              <a:path w="5858256" h="922019">
                <a:moveTo>
                  <a:pt x="0" y="922019"/>
                </a:moveTo>
                <a:lnTo>
                  <a:pt x="5858256" y="922019"/>
                </a:lnTo>
                <a:lnTo>
                  <a:pt x="5858256" y="0"/>
                </a:lnTo>
                <a:lnTo>
                  <a:pt x="0" y="0"/>
                </a:lnTo>
                <a:lnTo>
                  <a:pt x="0" y="922019"/>
                </a:lnTo>
                <a:close/>
              </a:path>
            </a:pathLst>
          </a:custGeom>
          <a:ln w="28575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xmlns="" id="{F5CD3AC8-AF7F-4C2B-9E76-917FBECE61DE}"/>
              </a:ext>
            </a:extLst>
          </p:cNvPr>
          <p:cNvSpPr/>
          <p:nvPr/>
        </p:nvSpPr>
        <p:spPr>
          <a:xfrm>
            <a:off x="8356092" y="3123817"/>
            <a:ext cx="2298954" cy="14729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xmlns="" id="{497AFFE9-472C-4782-938F-E83EE5E6ECAD}"/>
              </a:ext>
            </a:extLst>
          </p:cNvPr>
          <p:cNvSpPr/>
          <p:nvPr/>
        </p:nvSpPr>
        <p:spPr>
          <a:xfrm>
            <a:off x="1159763" y="2545079"/>
            <a:ext cx="890015" cy="8900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object 17">
            <a:extLst>
              <a:ext uri="{FF2B5EF4-FFF2-40B4-BE49-F238E27FC236}">
                <a16:creationId xmlns:a16="http://schemas.microsoft.com/office/drawing/2014/main" xmlns="" id="{105533FD-95BA-4DF1-B21F-B3A86F6E3DC1}"/>
              </a:ext>
            </a:extLst>
          </p:cNvPr>
          <p:cNvSpPr/>
          <p:nvPr/>
        </p:nvSpPr>
        <p:spPr>
          <a:xfrm>
            <a:off x="1114044" y="1533144"/>
            <a:ext cx="1037844" cy="10378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xmlns="" id="{0BED1CD8-282C-4305-8E03-63323E771234}"/>
              </a:ext>
            </a:extLst>
          </p:cNvPr>
          <p:cNvSpPr/>
          <p:nvPr/>
        </p:nvSpPr>
        <p:spPr>
          <a:xfrm>
            <a:off x="1159763" y="3646932"/>
            <a:ext cx="922019" cy="9220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object 19">
            <a:extLst>
              <a:ext uri="{FF2B5EF4-FFF2-40B4-BE49-F238E27FC236}">
                <a16:creationId xmlns:a16="http://schemas.microsoft.com/office/drawing/2014/main" xmlns="" id="{7EB51BBF-6A28-4DE5-BDBD-ED7D6DAAE806}"/>
              </a:ext>
            </a:extLst>
          </p:cNvPr>
          <p:cNvSpPr/>
          <p:nvPr/>
        </p:nvSpPr>
        <p:spPr>
          <a:xfrm>
            <a:off x="1050036" y="4707635"/>
            <a:ext cx="891539" cy="5852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69A4D0CA-5B4B-4674-9301-BAA97B46BB9F}"/>
              </a:ext>
            </a:extLst>
          </p:cNvPr>
          <p:cNvSpPr/>
          <p:nvPr/>
        </p:nvSpPr>
        <p:spPr>
          <a:xfrm>
            <a:off x="1156716" y="5443728"/>
            <a:ext cx="1014984" cy="10134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object 21">
            <a:extLst>
              <a:ext uri="{FF2B5EF4-FFF2-40B4-BE49-F238E27FC236}">
                <a16:creationId xmlns:a16="http://schemas.microsoft.com/office/drawing/2014/main" xmlns="" id="{9ADF2B14-279D-4056-9F11-7B1F66C4A506}"/>
              </a:ext>
            </a:extLst>
          </p:cNvPr>
          <p:cNvSpPr/>
          <p:nvPr/>
        </p:nvSpPr>
        <p:spPr>
          <a:xfrm>
            <a:off x="2308415" y="3720083"/>
            <a:ext cx="5858256" cy="682751"/>
          </a:xfrm>
          <a:custGeom>
            <a:avLst/>
            <a:gdLst/>
            <a:ahLst/>
            <a:cxnLst/>
            <a:rect l="l" t="t" r="r" b="b"/>
            <a:pathLst>
              <a:path w="5858256" h="749808">
                <a:moveTo>
                  <a:pt x="0" y="749808"/>
                </a:moveTo>
                <a:lnTo>
                  <a:pt x="5858256" y="749808"/>
                </a:lnTo>
                <a:lnTo>
                  <a:pt x="5858256" y="0"/>
                </a:lnTo>
                <a:lnTo>
                  <a:pt x="0" y="0"/>
                </a:lnTo>
                <a:lnTo>
                  <a:pt x="0" y="749808"/>
                </a:lnTo>
                <a:close/>
              </a:path>
            </a:pathLst>
          </a:custGeom>
          <a:ln w="28575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object 22">
            <a:extLst>
              <a:ext uri="{FF2B5EF4-FFF2-40B4-BE49-F238E27FC236}">
                <a16:creationId xmlns:a16="http://schemas.microsoft.com/office/drawing/2014/main" xmlns="" id="{EF4A8827-B02B-4CF2-9F92-5456A7942CDD}"/>
              </a:ext>
            </a:extLst>
          </p:cNvPr>
          <p:cNvSpPr/>
          <p:nvPr/>
        </p:nvSpPr>
        <p:spPr>
          <a:xfrm>
            <a:off x="2314194" y="4502658"/>
            <a:ext cx="5858256" cy="941070"/>
          </a:xfrm>
          <a:custGeom>
            <a:avLst/>
            <a:gdLst/>
            <a:ahLst/>
            <a:cxnLst/>
            <a:rect l="l" t="t" r="r" b="b"/>
            <a:pathLst>
              <a:path w="5858256" h="665988">
                <a:moveTo>
                  <a:pt x="0" y="665988"/>
                </a:moveTo>
                <a:lnTo>
                  <a:pt x="5858256" y="665988"/>
                </a:lnTo>
                <a:lnTo>
                  <a:pt x="5858256" y="0"/>
                </a:lnTo>
                <a:lnTo>
                  <a:pt x="0" y="0"/>
                </a:lnTo>
                <a:lnTo>
                  <a:pt x="0" y="665988"/>
                </a:lnTo>
                <a:close/>
              </a:path>
            </a:pathLst>
          </a:custGeom>
          <a:ln w="28574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object 23">
            <a:extLst>
              <a:ext uri="{FF2B5EF4-FFF2-40B4-BE49-F238E27FC236}">
                <a16:creationId xmlns:a16="http://schemas.microsoft.com/office/drawing/2014/main" xmlns="" id="{C3157DE7-807F-4D04-B96E-163933AEB502}"/>
              </a:ext>
            </a:extLst>
          </p:cNvPr>
          <p:cNvSpPr txBox="1"/>
          <p:nvPr/>
        </p:nvSpPr>
        <p:spPr>
          <a:xfrm>
            <a:off x="2276411" y="1526667"/>
            <a:ext cx="5744845" cy="42405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6360" marR="125730" lvl="0" indent="0" algn="ctr" defTabSz="914400" eaLnBrk="1" fontAlgn="auto" latinLnBrk="0" hangingPunct="1">
              <a:lnSpc>
                <a:spcPct val="100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Приемане на препоръки към всяка ДЧ </a:t>
            </a:r>
            <a:r>
              <a:rPr kumimoji="0" lang="bg-BG" sz="1800" b="0" i="0" u="none" strike="noStrike" kern="0" cap="none" spc="-2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адресиращи деветте конкретни цели  на </a:t>
            </a:r>
            <a:r>
              <a:rPr kumimoji="0" lang="bg-BG" sz="1800" b="1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ОСП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,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преди официалното представяне на проектите на 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Стратегически Планове по ОСП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2020)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600"/>
              </a:lnSpc>
              <a:spcBef>
                <a:spcPts val="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3683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-4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Ревизия на </a:t>
            </a:r>
            <a:r>
              <a:rPr kumimoji="0" lang="bg-BG" sz="1800" b="1" i="0" u="none" strike="noStrike" kern="0" cap="none" spc="-4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Директивата за Устойчиво използване на пестициди </a:t>
            </a:r>
            <a:r>
              <a:rPr kumimoji="0" lang="bg-BG" sz="1800" b="0" i="0" u="none" strike="noStrike" kern="0" cap="none" spc="-4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и</a:t>
            </a:r>
            <a:r>
              <a:rPr kumimoji="0" lang="bg-BG" sz="1800" b="1" i="0" u="none" strike="noStrike" kern="0" cap="none" spc="-4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подобряване интегрираното управление на вредители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(2022)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2700" marR="1270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-5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Ревизия на регулациите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0" i="0" u="none" strike="noStrike" kern="0" cap="none" spc="-3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за улесняване пускането на пазара на</a:t>
            </a:r>
            <a:r>
              <a:rPr kumimoji="0" sz="1800" b="0" i="0" u="none" strike="noStrike" kern="0" cap="none" spc="3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1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ПРЗ</a:t>
            </a:r>
            <a:r>
              <a:rPr kumimoji="0" sz="1800" b="1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1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съдържащи биологично активни вещества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2021)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5400" marR="6286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-5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План за действие </a:t>
            </a:r>
            <a:r>
              <a:rPr kumimoji="0" lang="bg-BG" sz="1800" b="1" i="0" u="none" strike="noStrike" kern="0" cap="none" spc="-3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за сектор биологично производство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20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21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-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2026 </a:t>
            </a:r>
            <a:r>
              <a:rPr kumimoji="0" lang="bg-BG" sz="1800" b="0" i="0" u="none" strike="noStrike" kern="0" cap="none" spc="-3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да стимулира предлагането и търсенето на биологични продукти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2020)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300"/>
              </a:lnSpc>
              <a:spcBef>
                <a:spcPts val="1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16839" marR="155575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План за действие за </a:t>
            </a:r>
            <a:r>
              <a:rPr kumimoji="0" lang="bg-BG" sz="1800" b="1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интегрирано управление на хранителни вещества </a:t>
            </a:r>
            <a:r>
              <a:rPr kumimoji="0" lang="bg-BG" sz="1800" b="0" i="0" u="none" strike="noStrike" kern="0" cap="none" spc="-2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за намаляване замърсяването от торове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2021)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</p:txBody>
      </p:sp>
      <p:sp>
        <p:nvSpPr>
          <p:cNvPr id="23" name="object 24">
            <a:extLst>
              <a:ext uri="{FF2B5EF4-FFF2-40B4-BE49-F238E27FC236}">
                <a16:creationId xmlns:a16="http://schemas.microsoft.com/office/drawing/2014/main" xmlns="" id="{69900E33-04C1-467E-A330-3533739296E4}"/>
              </a:ext>
            </a:extLst>
          </p:cNvPr>
          <p:cNvSpPr/>
          <p:nvPr/>
        </p:nvSpPr>
        <p:spPr>
          <a:xfrm>
            <a:off x="8356092" y="4682487"/>
            <a:ext cx="2292857" cy="14798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48830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EFF3EE89-F676-40DA-A392-977EAD527A8E}"/>
              </a:ext>
            </a:extLst>
          </p:cNvPr>
          <p:cNvSpPr/>
          <p:nvPr/>
        </p:nvSpPr>
        <p:spPr>
          <a:xfrm>
            <a:off x="2991611" y="4035552"/>
            <a:ext cx="3147822" cy="20886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xmlns="" id="{7B837E6C-96E1-4761-B5D2-ABB316B46626}"/>
              </a:ext>
            </a:extLst>
          </p:cNvPr>
          <p:cNvSpPr/>
          <p:nvPr/>
        </p:nvSpPr>
        <p:spPr>
          <a:xfrm>
            <a:off x="6155435" y="1997964"/>
            <a:ext cx="3132582" cy="20886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xmlns="" id="{58ECA8E9-43A9-49CE-A4B6-89A5F29C54CC}"/>
              </a:ext>
            </a:extLst>
          </p:cNvPr>
          <p:cNvSpPr/>
          <p:nvPr/>
        </p:nvSpPr>
        <p:spPr>
          <a:xfrm>
            <a:off x="2961132" y="1991867"/>
            <a:ext cx="3132582" cy="2088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xmlns="" id="{A8C9530D-42FD-4632-90F6-A19560010633}"/>
              </a:ext>
            </a:extLst>
          </p:cNvPr>
          <p:cNvSpPr/>
          <p:nvPr/>
        </p:nvSpPr>
        <p:spPr>
          <a:xfrm>
            <a:off x="156971" y="2057400"/>
            <a:ext cx="2557272" cy="1975103"/>
          </a:xfrm>
          <a:custGeom>
            <a:avLst/>
            <a:gdLst/>
            <a:ahLst/>
            <a:cxnLst/>
            <a:rect l="l" t="t" r="r" b="b"/>
            <a:pathLst>
              <a:path w="2557272" h="1618488">
                <a:moveTo>
                  <a:pt x="0" y="1618488"/>
                </a:moveTo>
                <a:lnTo>
                  <a:pt x="2557272" y="1618488"/>
                </a:lnTo>
                <a:lnTo>
                  <a:pt x="2557272" y="0"/>
                </a:lnTo>
                <a:lnTo>
                  <a:pt x="0" y="0"/>
                </a:lnTo>
                <a:lnTo>
                  <a:pt x="0" y="1618488"/>
                </a:lnTo>
                <a:close/>
              </a:path>
            </a:pathLst>
          </a:custGeom>
          <a:ln w="12700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BF1A161F-F747-4CEC-BADF-77CC28DE86E1}"/>
              </a:ext>
            </a:extLst>
          </p:cNvPr>
          <p:cNvSpPr txBox="1"/>
          <p:nvPr/>
        </p:nvSpPr>
        <p:spPr>
          <a:xfrm>
            <a:off x="267106" y="2356739"/>
            <a:ext cx="2336800" cy="1396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100000"/>
              </a:lnSpc>
            </a:pPr>
            <a:r>
              <a:rPr lang="bg-BG" sz="1800" spc="-10" dirty="0">
                <a:solidFill>
                  <a:srgbClr val="4D4D4D"/>
                </a:solidFill>
                <a:latin typeface="Calibri"/>
                <a:cs typeface="Calibri"/>
              </a:rPr>
              <a:t>Ревизия на законодателството за </a:t>
            </a:r>
            <a:r>
              <a:rPr lang="bg-BG" sz="1800" b="1" spc="-10" dirty="0">
                <a:solidFill>
                  <a:srgbClr val="4D4D4D"/>
                </a:solidFill>
                <a:latin typeface="Calibri"/>
                <a:cs typeface="Calibri"/>
              </a:rPr>
              <a:t>хуманно отношение към животните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, </a:t>
            </a:r>
            <a:r>
              <a:rPr lang="bg-BG" sz="1800" spc="-5" dirty="0">
                <a:solidFill>
                  <a:srgbClr val="4D4D4D"/>
                </a:solidFill>
                <a:latin typeface="Calibri"/>
                <a:cs typeface="Calibri"/>
              </a:rPr>
              <a:t>вкл. при транспортиране и клане 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(2</a:t>
            </a:r>
            <a:r>
              <a:rPr sz="1800" spc="-20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23)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15050CB4-0CD2-4D85-A8BB-84F5D1A062B0}"/>
              </a:ext>
            </a:extLst>
          </p:cNvPr>
          <p:cNvSpPr/>
          <p:nvPr/>
        </p:nvSpPr>
        <p:spPr>
          <a:xfrm>
            <a:off x="9288780" y="3394329"/>
            <a:ext cx="2766060" cy="1324762"/>
          </a:xfrm>
          <a:custGeom>
            <a:avLst/>
            <a:gdLst/>
            <a:ahLst/>
            <a:cxnLst/>
            <a:rect l="l" t="t" r="r" b="b"/>
            <a:pathLst>
              <a:path w="2766060" h="1175003">
                <a:moveTo>
                  <a:pt x="0" y="1175004"/>
                </a:moveTo>
                <a:lnTo>
                  <a:pt x="2766060" y="1175004"/>
                </a:lnTo>
                <a:lnTo>
                  <a:pt x="2766060" y="0"/>
                </a:lnTo>
                <a:lnTo>
                  <a:pt x="0" y="0"/>
                </a:lnTo>
                <a:lnTo>
                  <a:pt x="0" y="1175004"/>
                </a:lnTo>
                <a:close/>
              </a:path>
            </a:pathLst>
          </a:custGeom>
          <a:ln w="12700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A187F3B6-7910-41FF-8FFD-A7BF383AFF00}"/>
              </a:ext>
            </a:extLst>
          </p:cNvPr>
          <p:cNvSpPr txBox="1"/>
          <p:nvPr/>
        </p:nvSpPr>
        <p:spPr>
          <a:xfrm>
            <a:off x="9295892" y="3368802"/>
            <a:ext cx="2575560" cy="13083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>
              <a:lnSpc>
                <a:spcPct val="100000"/>
              </a:lnSpc>
            </a:pPr>
            <a:r>
              <a:rPr lang="bg-BG" sz="1800" dirty="0">
                <a:solidFill>
                  <a:srgbClr val="4D4D4D"/>
                </a:solidFill>
                <a:latin typeface="Calibri"/>
                <a:cs typeface="Calibri"/>
              </a:rPr>
              <a:t>Изясняване обхвата на </a:t>
            </a:r>
            <a:r>
              <a:rPr lang="bg-BG" sz="1800" b="1" spc="-10" dirty="0">
                <a:solidFill>
                  <a:srgbClr val="4D4D4D"/>
                </a:solidFill>
                <a:latin typeface="Calibri"/>
                <a:cs typeface="Calibri"/>
              </a:rPr>
              <a:t>правилата на конкуренция </a:t>
            </a:r>
            <a:r>
              <a:rPr lang="bg-BG" sz="1800" spc="0" dirty="0">
                <a:solidFill>
                  <a:srgbClr val="4D4D4D"/>
                </a:solidFill>
                <a:latin typeface="Calibri"/>
                <a:cs typeface="Calibri"/>
              </a:rPr>
              <a:t>при колективни действия за устойчивост</a:t>
            </a:r>
            <a:r>
              <a:rPr sz="1800" spc="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2022)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xmlns="" id="{E377469A-6925-49D1-ABD1-87A115C50764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48386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5035">
              <a:lnSpc>
                <a:spcPct val="100000"/>
              </a:lnSpc>
            </a:pPr>
            <a:r>
              <a:rPr lang="ru-RU" sz="3200" spc="-20" dirty="0">
                <a:solidFill>
                  <a:srgbClr val="034EA1"/>
                </a:solidFill>
                <a:latin typeface="Calibri"/>
                <a:cs typeface="Calibri"/>
              </a:rPr>
              <a:t>Действия за осигуряване устойчиво производство на храни</a:t>
            </a:r>
            <a:r>
              <a:rPr lang="en-GB" sz="3200" spc="-20" dirty="0">
                <a:solidFill>
                  <a:srgbClr val="034EA1"/>
                </a:solidFill>
                <a:latin typeface="Calibri"/>
                <a:cs typeface="Calibri"/>
              </a:rPr>
              <a:t> </a:t>
            </a:r>
            <a:r>
              <a:rPr lang="ru-RU" sz="3200" spc="-15" dirty="0">
                <a:solidFill>
                  <a:srgbClr val="034EA1"/>
                </a:solidFill>
                <a:latin typeface="Calibri"/>
                <a:cs typeface="Calibri"/>
              </a:rPr>
              <a:t>(2)</a:t>
            </a:r>
            <a:endParaRPr lang="ru-RU" sz="3200" dirty="0">
              <a:latin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03338464-BC97-4158-BD4E-56DAC05DCDC2}"/>
              </a:ext>
            </a:extLst>
          </p:cNvPr>
          <p:cNvSpPr/>
          <p:nvPr/>
        </p:nvSpPr>
        <p:spPr>
          <a:xfrm>
            <a:off x="6088379" y="4032503"/>
            <a:ext cx="3217926" cy="20886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DDABCFEA-A905-43BD-9405-D839EEF16D7E}"/>
              </a:ext>
            </a:extLst>
          </p:cNvPr>
          <p:cNvSpPr txBox="1"/>
          <p:nvPr/>
        </p:nvSpPr>
        <p:spPr>
          <a:xfrm>
            <a:off x="7021448" y="5408066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xmlns="" id="{90255D33-BCB8-4FC6-8B41-4D2E640F301F}"/>
              </a:ext>
            </a:extLst>
          </p:cNvPr>
          <p:cNvSpPr txBox="1"/>
          <p:nvPr/>
        </p:nvSpPr>
        <p:spPr>
          <a:xfrm>
            <a:off x="7874000" y="5408066"/>
            <a:ext cx="15303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xmlns="" id="{F9002B1F-F308-4299-BA08-1EE33BF3A8E6}"/>
              </a:ext>
            </a:extLst>
          </p:cNvPr>
          <p:cNvSpPr txBox="1"/>
          <p:nvPr/>
        </p:nvSpPr>
        <p:spPr>
          <a:xfrm>
            <a:off x="7268082" y="4310633"/>
            <a:ext cx="404495" cy="290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75" spc="7" baseline="-21164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575" baseline="-21164"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xmlns="" id="{FB955C1B-C115-442A-84C2-BD286A282C90}"/>
              </a:ext>
            </a:extLst>
          </p:cNvPr>
          <p:cNvSpPr txBox="1"/>
          <p:nvPr/>
        </p:nvSpPr>
        <p:spPr>
          <a:xfrm>
            <a:off x="8196453" y="4323333"/>
            <a:ext cx="393700" cy="290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CH</a:t>
            </a:r>
            <a:r>
              <a:rPr sz="1575" spc="7" baseline="-21164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575" baseline="-21164"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48286B5E-6375-44F8-981B-F4F0B94901B6}"/>
              </a:ext>
            </a:extLst>
          </p:cNvPr>
          <p:cNvSpPr/>
          <p:nvPr/>
        </p:nvSpPr>
        <p:spPr>
          <a:xfrm>
            <a:off x="109728" y="4125466"/>
            <a:ext cx="2618232" cy="1894334"/>
          </a:xfrm>
          <a:custGeom>
            <a:avLst/>
            <a:gdLst/>
            <a:ahLst/>
            <a:cxnLst/>
            <a:rect l="l" t="t" r="r" b="b"/>
            <a:pathLst>
              <a:path w="2558796" h="1537715">
                <a:moveTo>
                  <a:pt x="0" y="1537715"/>
                </a:moveTo>
                <a:lnTo>
                  <a:pt x="2558796" y="1537715"/>
                </a:lnTo>
                <a:lnTo>
                  <a:pt x="2558796" y="0"/>
                </a:lnTo>
                <a:lnTo>
                  <a:pt x="0" y="0"/>
                </a:lnTo>
                <a:lnTo>
                  <a:pt x="0" y="1537715"/>
                </a:lnTo>
                <a:close/>
              </a:path>
            </a:pathLst>
          </a:custGeom>
          <a:ln w="12700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xmlns="" id="{32669BFB-B196-445B-B8DE-793170DD2A4A}"/>
              </a:ext>
            </a:extLst>
          </p:cNvPr>
          <p:cNvSpPr txBox="1"/>
          <p:nvPr/>
        </p:nvSpPr>
        <p:spPr>
          <a:xfrm>
            <a:off x="221081" y="4200779"/>
            <a:ext cx="2333625" cy="1396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100000"/>
              </a:lnSpc>
            </a:pPr>
            <a:r>
              <a:rPr lang="bg-BG" sz="1800" spc="-20" dirty="0">
                <a:solidFill>
                  <a:srgbClr val="4D4D4D"/>
                </a:solidFill>
                <a:latin typeface="Calibri"/>
                <a:cs typeface="Calibri"/>
              </a:rPr>
              <a:t>Ревизия на Регламента за </a:t>
            </a:r>
            <a:r>
              <a:rPr lang="bg-BG" b="1" dirty="0">
                <a:solidFill>
                  <a:srgbClr val="4D4D4D"/>
                </a:solidFill>
                <a:latin typeface="Calibri"/>
                <a:cs typeface="Calibri"/>
              </a:rPr>
              <a:t>добавките във фуражи</a:t>
            </a:r>
            <a:r>
              <a:rPr sz="1800" b="1" spc="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pc="-25" dirty="0">
                <a:solidFill>
                  <a:srgbClr val="4D4D4D"/>
                </a:solidFill>
                <a:latin typeface="Calibri"/>
                <a:cs typeface="Calibri"/>
              </a:rPr>
              <a:t>за намаляване </a:t>
            </a:r>
            <a:r>
              <a:rPr lang="bg-BG" sz="1800" spc="-10" dirty="0">
                <a:solidFill>
                  <a:srgbClr val="4D4D4D"/>
                </a:solidFill>
                <a:latin typeface="Calibri"/>
                <a:cs typeface="Calibri"/>
              </a:rPr>
              <a:t>екологичния отпечатък от животновъдството 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(2</a:t>
            </a:r>
            <a:r>
              <a:rPr sz="1800" spc="-20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21)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xmlns="" id="{F4E08010-B78A-4037-BE97-29DD5F34E4E3}"/>
              </a:ext>
            </a:extLst>
          </p:cNvPr>
          <p:cNvSpPr/>
          <p:nvPr/>
        </p:nvSpPr>
        <p:spPr>
          <a:xfrm>
            <a:off x="9288017" y="4810505"/>
            <a:ext cx="2798827" cy="1803655"/>
          </a:xfrm>
          <a:custGeom>
            <a:avLst/>
            <a:gdLst/>
            <a:ahLst/>
            <a:cxnLst/>
            <a:rect l="l" t="t" r="r" b="b"/>
            <a:pathLst>
              <a:path w="2755392" h="1421892">
                <a:moveTo>
                  <a:pt x="0" y="1421892"/>
                </a:moveTo>
                <a:lnTo>
                  <a:pt x="2755392" y="1421892"/>
                </a:lnTo>
                <a:lnTo>
                  <a:pt x="2755392" y="0"/>
                </a:lnTo>
                <a:lnTo>
                  <a:pt x="0" y="0"/>
                </a:lnTo>
                <a:lnTo>
                  <a:pt x="0" y="1421892"/>
                </a:lnTo>
                <a:close/>
              </a:path>
            </a:pathLst>
          </a:custGeom>
          <a:ln w="12700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xmlns="" id="{A4713D1B-C4F6-4FE5-AD07-6F5CC0EF00C9}"/>
              </a:ext>
            </a:extLst>
          </p:cNvPr>
          <p:cNvSpPr txBox="1"/>
          <p:nvPr/>
        </p:nvSpPr>
        <p:spPr>
          <a:xfrm>
            <a:off x="9480549" y="4852440"/>
            <a:ext cx="2432050" cy="1396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270" algn="ctr">
              <a:lnSpc>
                <a:spcPct val="100000"/>
              </a:lnSpc>
            </a:pPr>
            <a:r>
              <a:rPr lang="bg-BG" sz="1800" spc="-20" dirty="0">
                <a:solidFill>
                  <a:srgbClr val="4D4D4D"/>
                </a:solidFill>
                <a:latin typeface="Calibri"/>
                <a:cs typeface="Calibri"/>
              </a:rPr>
              <a:t>Предложение за </a:t>
            </a:r>
            <a:r>
              <a:rPr lang="bg-BG" sz="1800" b="1" spc="-20" dirty="0">
                <a:solidFill>
                  <a:srgbClr val="4D4D4D"/>
                </a:solidFill>
                <a:latin typeface="Calibri"/>
                <a:cs typeface="Calibri"/>
              </a:rPr>
              <a:t>Мрежа за данни за устойчивостта на стопанствата 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1800" spc="0" dirty="0">
                <a:solidFill>
                  <a:srgbClr val="4D4D4D"/>
                </a:solidFill>
                <a:latin typeface="Calibri"/>
                <a:cs typeface="Calibri"/>
              </a:rPr>
              <a:t>данни и съвети за устойчиви практики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r>
              <a:rPr sz="18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2022)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xmlns="" id="{06AD2F76-7285-4ADF-A501-934C3189EA0B}"/>
              </a:ext>
            </a:extLst>
          </p:cNvPr>
          <p:cNvSpPr/>
          <p:nvPr/>
        </p:nvSpPr>
        <p:spPr>
          <a:xfrm>
            <a:off x="5460491" y="3118104"/>
            <a:ext cx="1479804" cy="1478280"/>
          </a:xfrm>
          <a:custGeom>
            <a:avLst/>
            <a:gdLst/>
            <a:ahLst/>
            <a:cxnLst/>
            <a:rect l="l" t="t" r="r" b="b"/>
            <a:pathLst>
              <a:path w="1479803" h="1478279">
                <a:moveTo>
                  <a:pt x="739902" y="0"/>
                </a:moveTo>
                <a:lnTo>
                  <a:pt x="679211" y="2450"/>
                </a:lnTo>
                <a:lnTo>
                  <a:pt x="619874" y="9675"/>
                </a:lnTo>
                <a:lnTo>
                  <a:pt x="562078" y="21483"/>
                </a:lnTo>
                <a:lnTo>
                  <a:pt x="506016" y="37685"/>
                </a:lnTo>
                <a:lnTo>
                  <a:pt x="451877" y="58090"/>
                </a:lnTo>
                <a:lnTo>
                  <a:pt x="399852" y="82508"/>
                </a:lnTo>
                <a:lnTo>
                  <a:pt x="350131" y="110749"/>
                </a:lnTo>
                <a:lnTo>
                  <a:pt x="302904" y="142622"/>
                </a:lnTo>
                <a:lnTo>
                  <a:pt x="258361" y="177936"/>
                </a:lnTo>
                <a:lnTo>
                  <a:pt x="216693" y="216503"/>
                </a:lnTo>
                <a:lnTo>
                  <a:pt x="178091" y="258131"/>
                </a:lnTo>
                <a:lnTo>
                  <a:pt x="142743" y="302629"/>
                </a:lnTo>
                <a:lnTo>
                  <a:pt x="110842" y="349809"/>
                </a:lnTo>
                <a:lnTo>
                  <a:pt x="82577" y="399479"/>
                </a:lnTo>
                <a:lnTo>
                  <a:pt x="58138" y="451449"/>
                </a:lnTo>
                <a:lnTo>
                  <a:pt x="37715" y="505529"/>
                </a:lnTo>
                <a:lnTo>
                  <a:pt x="21500" y="561528"/>
                </a:lnTo>
                <a:lnTo>
                  <a:pt x="9682" y="619256"/>
                </a:lnTo>
                <a:lnTo>
                  <a:pt x="2452" y="678524"/>
                </a:lnTo>
                <a:lnTo>
                  <a:pt x="0" y="739140"/>
                </a:lnTo>
                <a:lnTo>
                  <a:pt x="2452" y="799755"/>
                </a:lnTo>
                <a:lnTo>
                  <a:pt x="9682" y="859023"/>
                </a:lnTo>
                <a:lnTo>
                  <a:pt x="21500" y="916751"/>
                </a:lnTo>
                <a:lnTo>
                  <a:pt x="37715" y="972750"/>
                </a:lnTo>
                <a:lnTo>
                  <a:pt x="58138" y="1026830"/>
                </a:lnTo>
                <a:lnTo>
                  <a:pt x="82577" y="1078800"/>
                </a:lnTo>
                <a:lnTo>
                  <a:pt x="110842" y="1128470"/>
                </a:lnTo>
                <a:lnTo>
                  <a:pt x="142743" y="1175650"/>
                </a:lnTo>
                <a:lnTo>
                  <a:pt x="178091" y="1220148"/>
                </a:lnTo>
                <a:lnTo>
                  <a:pt x="216693" y="1261776"/>
                </a:lnTo>
                <a:lnTo>
                  <a:pt x="258361" y="1300343"/>
                </a:lnTo>
                <a:lnTo>
                  <a:pt x="302904" y="1335657"/>
                </a:lnTo>
                <a:lnTo>
                  <a:pt x="350131" y="1367530"/>
                </a:lnTo>
                <a:lnTo>
                  <a:pt x="399852" y="1395771"/>
                </a:lnTo>
                <a:lnTo>
                  <a:pt x="451877" y="1420189"/>
                </a:lnTo>
                <a:lnTo>
                  <a:pt x="506016" y="1440594"/>
                </a:lnTo>
                <a:lnTo>
                  <a:pt x="562078" y="1456796"/>
                </a:lnTo>
                <a:lnTo>
                  <a:pt x="619874" y="1468604"/>
                </a:lnTo>
                <a:lnTo>
                  <a:pt x="679211" y="1475829"/>
                </a:lnTo>
                <a:lnTo>
                  <a:pt x="739902" y="1478280"/>
                </a:lnTo>
                <a:lnTo>
                  <a:pt x="800592" y="1475829"/>
                </a:lnTo>
                <a:lnTo>
                  <a:pt x="859929" y="1468604"/>
                </a:lnTo>
                <a:lnTo>
                  <a:pt x="917725" y="1456796"/>
                </a:lnTo>
                <a:lnTo>
                  <a:pt x="973787" y="1440594"/>
                </a:lnTo>
                <a:lnTo>
                  <a:pt x="1027926" y="1420189"/>
                </a:lnTo>
                <a:lnTo>
                  <a:pt x="1079951" y="1395771"/>
                </a:lnTo>
                <a:lnTo>
                  <a:pt x="1129672" y="1367530"/>
                </a:lnTo>
                <a:lnTo>
                  <a:pt x="1176899" y="1335657"/>
                </a:lnTo>
                <a:lnTo>
                  <a:pt x="1221442" y="1300343"/>
                </a:lnTo>
                <a:lnTo>
                  <a:pt x="1263110" y="1261776"/>
                </a:lnTo>
                <a:lnTo>
                  <a:pt x="1301712" y="1220148"/>
                </a:lnTo>
                <a:lnTo>
                  <a:pt x="1337060" y="1175650"/>
                </a:lnTo>
                <a:lnTo>
                  <a:pt x="1368961" y="1128470"/>
                </a:lnTo>
                <a:lnTo>
                  <a:pt x="1397226" y="1078800"/>
                </a:lnTo>
                <a:lnTo>
                  <a:pt x="1421665" y="1026830"/>
                </a:lnTo>
                <a:lnTo>
                  <a:pt x="1442088" y="972750"/>
                </a:lnTo>
                <a:lnTo>
                  <a:pt x="1458303" y="916751"/>
                </a:lnTo>
                <a:lnTo>
                  <a:pt x="1470121" y="859023"/>
                </a:lnTo>
                <a:lnTo>
                  <a:pt x="1477351" y="799755"/>
                </a:lnTo>
                <a:lnTo>
                  <a:pt x="1479804" y="739140"/>
                </a:lnTo>
                <a:lnTo>
                  <a:pt x="1477351" y="678524"/>
                </a:lnTo>
                <a:lnTo>
                  <a:pt x="1470121" y="619256"/>
                </a:lnTo>
                <a:lnTo>
                  <a:pt x="1458303" y="561528"/>
                </a:lnTo>
                <a:lnTo>
                  <a:pt x="1442088" y="505529"/>
                </a:lnTo>
                <a:lnTo>
                  <a:pt x="1421665" y="451449"/>
                </a:lnTo>
                <a:lnTo>
                  <a:pt x="1397226" y="399479"/>
                </a:lnTo>
                <a:lnTo>
                  <a:pt x="1368961" y="349809"/>
                </a:lnTo>
                <a:lnTo>
                  <a:pt x="1337060" y="302629"/>
                </a:lnTo>
                <a:lnTo>
                  <a:pt x="1301712" y="258131"/>
                </a:lnTo>
                <a:lnTo>
                  <a:pt x="1263110" y="216503"/>
                </a:lnTo>
                <a:lnTo>
                  <a:pt x="1221442" y="177936"/>
                </a:lnTo>
                <a:lnTo>
                  <a:pt x="1176899" y="142622"/>
                </a:lnTo>
                <a:lnTo>
                  <a:pt x="1129672" y="110749"/>
                </a:lnTo>
                <a:lnTo>
                  <a:pt x="1079951" y="82508"/>
                </a:lnTo>
                <a:lnTo>
                  <a:pt x="1027926" y="58090"/>
                </a:lnTo>
                <a:lnTo>
                  <a:pt x="973787" y="37685"/>
                </a:lnTo>
                <a:lnTo>
                  <a:pt x="917725" y="21483"/>
                </a:lnTo>
                <a:lnTo>
                  <a:pt x="859929" y="9675"/>
                </a:lnTo>
                <a:lnTo>
                  <a:pt x="800592" y="2450"/>
                </a:lnTo>
                <a:lnTo>
                  <a:pt x="739902" y="0"/>
                </a:lnTo>
                <a:close/>
              </a:path>
            </a:pathLst>
          </a:custGeom>
          <a:solidFill>
            <a:srgbClr val="EBF4D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xmlns="" id="{92986E63-C286-4234-8C69-EBE577DC50D0}"/>
              </a:ext>
            </a:extLst>
          </p:cNvPr>
          <p:cNvSpPr/>
          <p:nvPr/>
        </p:nvSpPr>
        <p:spPr>
          <a:xfrm>
            <a:off x="5637276" y="3308603"/>
            <a:ext cx="1039368" cy="10393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xmlns="" id="{9E25DC8C-A7B1-4182-82A7-31C6F9CB0B2B}"/>
              </a:ext>
            </a:extLst>
          </p:cNvPr>
          <p:cNvSpPr/>
          <p:nvPr/>
        </p:nvSpPr>
        <p:spPr>
          <a:xfrm>
            <a:off x="9246108" y="1480408"/>
            <a:ext cx="2766060" cy="1793304"/>
          </a:xfrm>
          <a:custGeom>
            <a:avLst/>
            <a:gdLst/>
            <a:ahLst/>
            <a:cxnLst/>
            <a:rect l="l" t="t" r="r" b="b"/>
            <a:pathLst>
              <a:path w="2766060" h="1389888">
                <a:moveTo>
                  <a:pt x="0" y="1389888"/>
                </a:moveTo>
                <a:lnTo>
                  <a:pt x="2766060" y="1389888"/>
                </a:lnTo>
                <a:lnTo>
                  <a:pt x="2766060" y="0"/>
                </a:lnTo>
                <a:lnTo>
                  <a:pt x="0" y="0"/>
                </a:lnTo>
                <a:lnTo>
                  <a:pt x="0" y="1389888"/>
                </a:lnTo>
                <a:close/>
              </a:path>
            </a:pathLst>
          </a:custGeom>
          <a:ln w="12700">
            <a:solidFill>
              <a:srgbClr val="C2DF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xmlns="" id="{04747170-E1CB-47ED-99A0-A01A134CEEC2}"/>
              </a:ext>
            </a:extLst>
          </p:cNvPr>
          <p:cNvSpPr txBox="1"/>
          <p:nvPr/>
        </p:nvSpPr>
        <p:spPr>
          <a:xfrm>
            <a:off x="9230868" y="1658556"/>
            <a:ext cx="2760345" cy="1396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635" algn="ctr">
              <a:lnSpc>
                <a:spcPct val="100000"/>
              </a:lnSpc>
            </a:pPr>
            <a:r>
              <a:rPr lang="bg-BG" sz="1800" spc="-10" dirty="0">
                <a:solidFill>
                  <a:srgbClr val="4D4D4D"/>
                </a:solidFill>
                <a:latin typeface="Calibri"/>
                <a:cs typeface="Calibri"/>
              </a:rPr>
              <a:t>Законодателна инициатива за активизиране </a:t>
            </a:r>
            <a:r>
              <a:rPr lang="bg-BG" sz="1800" b="1" spc="-10" dirty="0">
                <a:solidFill>
                  <a:srgbClr val="4D4D4D"/>
                </a:solidFill>
                <a:latin typeface="Calibri"/>
                <a:cs typeface="Calibri"/>
              </a:rPr>
              <a:t>сътрудничеството на първичните производители 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1800" spc="0" dirty="0">
                <a:solidFill>
                  <a:srgbClr val="4D4D4D"/>
                </a:solidFill>
                <a:latin typeface="Calibri"/>
                <a:cs typeface="Calibri"/>
              </a:rPr>
              <a:t>подкрепа за позицията им във веригата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r>
              <a:rPr sz="1800" spc="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202</a:t>
            </a:r>
            <a:r>
              <a:rPr sz="1800" spc="-25" dirty="0">
                <a:solidFill>
                  <a:srgbClr val="4D4D4D"/>
                </a:solidFill>
                <a:latin typeface="Calibri"/>
                <a:cs typeface="Calibri"/>
              </a:rPr>
              <a:t>1</a:t>
            </a:r>
            <a:r>
              <a:rPr sz="1800" spc="0" dirty="0">
                <a:solidFill>
                  <a:srgbClr val="4D4D4D"/>
                </a:solidFill>
                <a:latin typeface="Calibri"/>
                <a:cs typeface="Calibri"/>
              </a:rPr>
              <a:t>- </a:t>
            </a:r>
            <a:r>
              <a:rPr sz="1800" spc="-15" dirty="0">
                <a:solidFill>
                  <a:srgbClr val="4D4D4D"/>
                </a:solidFill>
                <a:latin typeface="Calibri"/>
                <a:cs typeface="Calibri"/>
              </a:rPr>
              <a:t>22)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xmlns="" id="{335FB390-351F-43C1-8B44-AB7C30A28494}"/>
              </a:ext>
            </a:extLst>
          </p:cNvPr>
          <p:cNvSpPr/>
          <p:nvPr/>
        </p:nvSpPr>
        <p:spPr>
          <a:xfrm>
            <a:off x="782320" y="838200"/>
            <a:ext cx="56641" cy="438910"/>
          </a:xfrm>
          <a:custGeom>
            <a:avLst/>
            <a:gdLst/>
            <a:ahLst/>
            <a:cxnLst/>
            <a:rect l="l" t="t" r="r" b="b"/>
            <a:pathLst>
              <a:path h="1276350">
                <a:moveTo>
                  <a:pt x="0" y="0"/>
                </a:moveTo>
                <a:lnTo>
                  <a:pt x="0" y="1276350"/>
                </a:lnTo>
              </a:path>
            </a:pathLst>
          </a:custGeom>
          <a:ln w="28575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9561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25B12F36-EB05-477D-A172-23459D93B046}"/>
              </a:ext>
            </a:extLst>
          </p:cNvPr>
          <p:cNvSpPr/>
          <p:nvPr/>
        </p:nvSpPr>
        <p:spPr>
          <a:xfrm>
            <a:off x="6138671" y="1673351"/>
            <a:ext cx="3172968" cy="2076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xmlns="" id="{4B2AFDFF-DA59-4405-88F7-937C23F8B93A}"/>
              </a:ext>
            </a:extLst>
          </p:cNvPr>
          <p:cNvSpPr/>
          <p:nvPr/>
        </p:nvSpPr>
        <p:spPr>
          <a:xfrm>
            <a:off x="2979420" y="3753611"/>
            <a:ext cx="3153918" cy="21038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xmlns="" id="{1FC0BA5F-02E6-4643-8B05-28D663B9FDF5}"/>
              </a:ext>
            </a:extLst>
          </p:cNvPr>
          <p:cNvSpPr/>
          <p:nvPr/>
        </p:nvSpPr>
        <p:spPr>
          <a:xfrm>
            <a:off x="3003804" y="1682495"/>
            <a:ext cx="3163062" cy="21023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xmlns="" id="{D3261AC3-9EE9-42C7-8CB3-940EA5635D79}"/>
              </a:ext>
            </a:extLst>
          </p:cNvPr>
          <p:cNvSpPr/>
          <p:nvPr/>
        </p:nvSpPr>
        <p:spPr>
          <a:xfrm>
            <a:off x="269747" y="3750564"/>
            <a:ext cx="2688336" cy="1479804"/>
          </a:xfrm>
          <a:custGeom>
            <a:avLst/>
            <a:gdLst/>
            <a:ahLst/>
            <a:cxnLst/>
            <a:rect l="l" t="t" r="r" b="b"/>
            <a:pathLst>
              <a:path w="2688336" h="1479803">
                <a:moveTo>
                  <a:pt x="0" y="1479804"/>
                </a:moveTo>
                <a:lnTo>
                  <a:pt x="2688336" y="1479804"/>
                </a:lnTo>
                <a:lnTo>
                  <a:pt x="2688336" y="0"/>
                </a:lnTo>
                <a:lnTo>
                  <a:pt x="0" y="0"/>
                </a:lnTo>
                <a:lnTo>
                  <a:pt x="0" y="1479804"/>
                </a:lnTo>
                <a:close/>
              </a:path>
            </a:pathLst>
          </a:custGeom>
          <a:ln w="12700">
            <a:solidFill>
              <a:srgbClr val="A1D6E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CF564200-4800-4A82-950E-BB8C8CDE4706}"/>
              </a:ext>
            </a:extLst>
          </p:cNvPr>
          <p:cNvSpPr/>
          <p:nvPr/>
        </p:nvSpPr>
        <p:spPr>
          <a:xfrm>
            <a:off x="260604" y="1671827"/>
            <a:ext cx="2720340" cy="2005584"/>
          </a:xfrm>
          <a:custGeom>
            <a:avLst/>
            <a:gdLst/>
            <a:ahLst/>
            <a:cxnLst/>
            <a:rect l="l" t="t" r="r" b="b"/>
            <a:pathLst>
              <a:path w="2720340" h="2005584">
                <a:moveTo>
                  <a:pt x="0" y="2005584"/>
                </a:moveTo>
                <a:lnTo>
                  <a:pt x="2720340" y="2005584"/>
                </a:lnTo>
                <a:lnTo>
                  <a:pt x="2720340" y="0"/>
                </a:lnTo>
                <a:lnTo>
                  <a:pt x="0" y="0"/>
                </a:lnTo>
                <a:lnTo>
                  <a:pt x="0" y="2005584"/>
                </a:lnTo>
                <a:close/>
              </a:path>
            </a:pathLst>
          </a:custGeom>
          <a:ln w="12700">
            <a:solidFill>
              <a:srgbClr val="A1D6E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E1F9BF18-8579-45BF-B649-CAC450E12C86}"/>
              </a:ext>
            </a:extLst>
          </p:cNvPr>
          <p:cNvSpPr/>
          <p:nvPr/>
        </p:nvSpPr>
        <p:spPr>
          <a:xfrm>
            <a:off x="260604" y="5308091"/>
            <a:ext cx="2706624" cy="1467612"/>
          </a:xfrm>
          <a:custGeom>
            <a:avLst/>
            <a:gdLst/>
            <a:ahLst/>
            <a:cxnLst/>
            <a:rect l="l" t="t" r="r" b="b"/>
            <a:pathLst>
              <a:path w="2706624" h="1467611">
                <a:moveTo>
                  <a:pt x="0" y="1467612"/>
                </a:moveTo>
                <a:lnTo>
                  <a:pt x="2706624" y="1467612"/>
                </a:lnTo>
                <a:lnTo>
                  <a:pt x="2706624" y="0"/>
                </a:lnTo>
                <a:lnTo>
                  <a:pt x="0" y="0"/>
                </a:lnTo>
                <a:lnTo>
                  <a:pt x="0" y="1467612"/>
                </a:lnTo>
                <a:close/>
              </a:path>
            </a:pathLst>
          </a:custGeom>
          <a:ln w="12700">
            <a:solidFill>
              <a:srgbClr val="A1D6E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880C6C7E-6727-4FFB-B87A-CDCBFCE589AF}"/>
              </a:ext>
            </a:extLst>
          </p:cNvPr>
          <p:cNvSpPr txBox="1"/>
          <p:nvPr/>
        </p:nvSpPr>
        <p:spPr>
          <a:xfrm>
            <a:off x="400940" y="1770380"/>
            <a:ext cx="2587625" cy="50876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lvl="0" indent="-127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-5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Постигане на устойчиви нива на рибни запаси чрез 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ОПОР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;</a:t>
            </a:r>
            <a:r>
              <a:rPr kumimoji="0" sz="1800" b="1" i="0" u="none" strike="noStrike" kern="0" cap="none" spc="-2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0" i="0" u="none" strike="noStrike" kern="0" cap="none" spc="-2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укрепване управлението на рибарството в Средиземноморието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64135" marR="77470" lvl="0" indent="-317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Следващият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Фонд за морско дело и рибарство</a:t>
            </a:r>
            <a:r>
              <a:rPr kumimoji="0" sz="1800" b="1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– 1 млрд.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U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R </a:t>
            </a:r>
            <a:r>
              <a:rPr kumimoji="0" lang="bg-BG" sz="18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за устойчиво отглеждане на морски храни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400"/>
              </a:lnSpc>
              <a:spcBef>
                <a:spcPts val="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48260" marR="61594" lvl="0" indent="-381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Приемане на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1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Ръководство на ЕС за аквакултура</a:t>
            </a:r>
            <a:r>
              <a:rPr kumimoji="0" sz="1800" b="1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:</a:t>
            </a:r>
            <a:r>
              <a:rPr kumimoji="0" lang="bg-BG" sz="1800" b="1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8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национални планове за развитие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xmlns="" id="{C6C842A3-92B2-4B86-83E3-F51DE40C96AB}"/>
              </a:ext>
            </a:extLst>
          </p:cNvPr>
          <p:cNvSpPr/>
          <p:nvPr/>
        </p:nvSpPr>
        <p:spPr>
          <a:xfrm>
            <a:off x="9389491" y="1744980"/>
            <a:ext cx="2290572" cy="1571244"/>
          </a:xfrm>
          <a:custGeom>
            <a:avLst/>
            <a:gdLst/>
            <a:ahLst/>
            <a:cxnLst/>
            <a:rect l="l" t="t" r="r" b="b"/>
            <a:pathLst>
              <a:path w="2290572" h="1571244">
                <a:moveTo>
                  <a:pt x="0" y="1571244"/>
                </a:moveTo>
                <a:lnTo>
                  <a:pt x="2290572" y="1571244"/>
                </a:lnTo>
                <a:lnTo>
                  <a:pt x="2290572" y="0"/>
                </a:lnTo>
                <a:lnTo>
                  <a:pt x="0" y="0"/>
                </a:lnTo>
                <a:lnTo>
                  <a:pt x="0" y="1571244"/>
                </a:lnTo>
                <a:close/>
              </a:path>
            </a:pathLst>
          </a:custGeom>
          <a:ln w="12699">
            <a:solidFill>
              <a:srgbClr val="A1D6E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365C343C-EC50-443B-81ED-8FC3225B6433}"/>
              </a:ext>
            </a:extLst>
          </p:cNvPr>
          <p:cNvSpPr txBox="1"/>
          <p:nvPr/>
        </p:nvSpPr>
        <p:spPr>
          <a:xfrm>
            <a:off x="9513062" y="1829117"/>
            <a:ext cx="2043430" cy="11220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/>
            <a:r>
              <a:rPr lang="bg-BG" dirty="0">
                <a:solidFill>
                  <a:srgbClr val="4D4D4D"/>
                </a:solidFill>
                <a:cs typeface="Calibri"/>
              </a:rPr>
              <a:t>Засилване</a:t>
            </a:r>
            <a:r>
              <a:rPr spc="-10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b="1" spc="-10" dirty="0">
                <a:solidFill>
                  <a:srgbClr val="4D4D4D"/>
                </a:solidFill>
                <a:cs typeface="Calibri"/>
              </a:rPr>
              <a:t>борбата с измамите </a:t>
            </a:r>
            <a:r>
              <a:rPr lang="bg-BG" spc="-10" dirty="0">
                <a:solidFill>
                  <a:srgbClr val="4D4D4D"/>
                </a:solidFill>
                <a:cs typeface="Calibri"/>
              </a:rPr>
              <a:t>чрез подобрена система за проследяване</a:t>
            </a:r>
            <a:endParaRPr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CC6F4A26-DDFE-47B6-94A5-43E411BD1C55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49021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3765">
              <a:lnSpc>
                <a:spcPct val="100000"/>
              </a:lnSpc>
            </a:pPr>
            <a:r>
              <a:rPr lang="ru-RU" sz="3200" spc="-20" dirty="0">
                <a:solidFill>
                  <a:srgbClr val="034EA1"/>
                </a:solidFill>
                <a:latin typeface="Calibri"/>
                <a:cs typeface="Calibri"/>
              </a:rPr>
              <a:t>Действия за устойчиво </a:t>
            </a:r>
            <a:r>
              <a:rPr lang="bg-BG" sz="3200" spc="-20" dirty="0">
                <a:solidFill>
                  <a:srgbClr val="034EA1"/>
                </a:solidFill>
                <a:latin typeface="Calibri"/>
                <a:cs typeface="Calibri"/>
              </a:rPr>
              <a:t>рибарство и аквакултури</a:t>
            </a:r>
            <a:endParaRPr lang="bg-BG" sz="4000" dirty="0">
              <a:latin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xmlns="" id="{80A5185F-EFCF-4C85-B337-485087FC0B93}"/>
              </a:ext>
            </a:extLst>
          </p:cNvPr>
          <p:cNvSpPr/>
          <p:nvPr/>
        </p:nvSpPr>
        <p:spPr>
          <a:xfrm>
            <a:off x="9389491" y="4068679"/>
            <a:ext cx="2562353" cy="923330"/>
          </a:xfrm>
          <a:custGeom>
            <a:avLst/>
            <a:gdLst/>
            <a:ahLst/>
            <a:cxnLst/>
            <a:rect l="l" t="t" r="r" b="b"/>
            <a:pathLst>
              <a:path w="2420111" h="630936">
                <a:moveTo>
                  <a:pt x="0" y="630936"/>
                </a:moveTo>
                <a:lnTo>
                  <a:pt x="2420111" y="630936"/>
                </a:lnTo>
                <a:lnTo>
                  <a:pt x="2420111" y="0"/>
                </a:lnTo>
                <a:lnTo>
                  <a:pt x="0" y="0"/>
                </a:lnTo>
                <a:lnTo>
                  <a:pt x="0" y="630936"/>
                </a:lnTo>
                <a:close/>
              </a:path>
            </a:pathLst>
          </a:custGeom>
          <a:ln w="12699">
            <a:solidFill>
              <a:srgbClr val="A1D6E2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xmlns="" id="{5D9C7584-4C6F-44AE-BA3B-A4A7AB316D66}"/>
              </a:ext>
            </a:extLst>
          </p:cNvPr>
          <p:cNvSpPr/>
          <p:nvPr/>
        </p:nvSpPr>
        <p:spPr>
          <a:xfrm>
            <a:off x="6133338" y="3677411"/>
            <a:ext cx="3163062" cy="21099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xmlns="" id="{2AB66770-0A61-4FD9-89B6-0ECCA179CAE6}"/>
              </a:ext>
            </a:extLst>
          </p:cNvPr>
          <p:cNvSpPr/>
          <p:nvPr/>
        </p:nvSpPr>
        <p:spPr>
          <a:xfrm>
            <a:off x="5462015" y="3118104"/>
            <a:ext cx="1479804" cy="1479804"/>
          </a:xfrm>
          <a:custGeom>
            <a:avLst/>
            <a:gdLst/>
            <a:ahLst/>
            <a:cxnLst/>
            <a:rect l="l" t="t" r="r" b="b"/>
            <a:pathLst>
              <a:path w="1479803" h="1479803">
                <a:moveTo>
                  <a:pt x="739901" y="0"/>
                </a:moveTo>
                <a:lnTo>
                  <a:pt x="679211" y="2452"/>
                </a:lnTo>
                <a:lnTo>
                  <a:pt x="619874" y="9682"/>
                </a:lnTo>
                <a:lnTo>
                  <a:pt x="562078" y="21500"/>
                </a:lnTo>
                <a:lnTo>
                  <a:pt x="506016" y="37715"/>
                </a:lnTo>
                <a:lnTo>
                  <a:pt x="451877" y="58138"/>
                </a:lnTo>
                <a:lnTo>
                  <a:pt x="399852" y="82577"/>
                </a:lnTo>
                <a:lnTo>
                  <a:pt x="350131" y="110842"/>
                </a:lnTo>
                <a:lnTo>
                  <a:pt x="302904" y="142743"/>
                </a:lnTo>
                <a:lnTo>
                  <a:pt x="258361" y="178091"/>
                </a:lnTo>
                <a:lnTo>
                  <a:pt x="216693" y="216693"/>
                </a:lnTo>
                <a:lnTo>
                  <a:pt x="178091" y="258361"/>
                </a:lnTo>
                <a:lnTo>
                  <a:pt x="142743" y="302904"/>
                </a:lnTo>
                <a:lnTo>
                  <a:pt x="110842" y="350131"/>
                </a:lnTo>
                <a:lnTo>
                  <a:pt x="82577" y="399852"/>
                </a:lnTo>
                <a:lnTo>
                  <a:pt x="58138" y="451877"/>
                </a:lnTo>
                <a:lnTo>
                  <a:pt x="37715" y="506016"/>
                </a:lnTo>
                <a:lnTo>
                  <a:pt x="21500" y="562078"/>
                </a:lnTo>
                <a:lnTo>
                  <a:pt x="9682" y="619874"/>
                </a:lnTo>
                <a:lnTo>
                  <a:pt x="2452" y="679211"/>
                </a:lnTo>
                <a:lnTo>
                  <a:pt x="0" y="739902"/>
                </a:lnTo>
                <a:lnTo>
                  <a:pt x="2452" y="800592"/>
                </a:lnTo>
                <a:lnTo>
                  <a:pt x="9682" y="859929"/>
                </a:lnTo>
                <a:lnTo>
                  <a:pt x="21500" y="917725"/>
                </a:lnTo>
                <a:lnTo>
                  <a:pt x="37715" y="973787"/>
                </a:lnTo>
                <a:lnTo>
                  <a:pt x="58138" y="1027926"/>
                </a:lnTo>
                <a:lnTo>
                  <a:pt x="82577" y="1079951"/>
                </a:lnTo>
                <a:lnTo>
                  <a:pt x="110842" y="1129672"/>
                </a:lnTo>
                <a:lnTo>
                  <a:pt x="142743" y="1176899"/>
                </a:lnTo>
                <a:lnTo>
                  <a:pt x="178091" y="1221442"/>
                </a:lnTo>
                <a:lnTo>
                  <a:pt x="216693" y="1263110"/>
                </a:lnTo>
                <a:lnTo>
                  <a:pt x="258361" y="1301712"/>
                </a:lnTo>
                <a:lnTo>
                  <a:pt x="302904" y="1337060"/>
                </a:lnTo>
                <a:lnTo>
                  <a:pt x="350131" y="1368961"/>
                </a:lnTo>
                <a:lnTo>
                  <a:pt x="399852" y="1397226"/>
                </a:lnTo>
                <a:lnTo>
                  <a:pt x="451877" y="1421665"/>
                </a:lnTo>
                <a:lnTo>
                  <a:pt x="506016" y="1442088"/>
                </a:lnTo>
                <a:lnTo>
                  <a:pt x="562078" y="1458303"/>
                </a:lnTo>
                <a:lnTo>
                  <a:pt x="619874" y="1470121"/>
                </a:lnTo>
                <a:lnTo>
                  <a:pt x="679211" y="1477351"/>
                </a:lnTo>
                <a:lnTo>
                  <a:pt x="739901" y="1479804"/>
                </a:lnTo>
                <a:lnTo>
                  <a:pt x="800592" y="1477351"/>
                </a:lnTo>
                <a:lnTo>
                  <a:pt x="859929" y="1470121"/>
                </a:lnTo>
                <a:lnTo>
                  <a:pt x="917725" y="1458303"/>
                </a:lnTo>
                <a:lnTo>
                  <a:pt x="973787" y="1442088"/>
                </a:lnTo>
                <a:lnTo>
                  <a:pt x="1027926" y="1421665"/>
                </a:lnTo>
                <a:lnTo>
                  <a:pt x="1079951" y="1397226"/>
                </a:lnTo>
                <a:lnTo>
                  <a:pt x="1129672" y="1368961"/>
                </a:lnTo>
                <a:lnTo>
                  <a:pt x="1176899" y="1337060"/>
                </a:lnTo>
                <a:lnTo>
                  <a:pt x="1221442" y="1301712"/>
                </a:lnTo>
                <a:lnTo>
                  <a:pt x="1263110" y="1263110"/>
                </a:lnTo>
                <a:lnTo>
                  <a:pt x="1301712" y="1221442"/>
                </a:lnTo>
                <a:lnTo>
                  <a:pt x="1337060" y="1176899"/>
                </a:lnTo>
                <a:lnTo>
                  <a:pt x="1368961" y="1129672"/>
                </a:lnTo>
                <a:lnTo>
                  <a:pt x="1397226" y="1079951"/>
                </a:lnTo>
                <a:lnTo>
                  <a:pt x="1421665" y="1027926"/>
                </a:lnTo>
                <a:lnTo>
                  <a:pt x="1442088" y="973787"/>
                </a:lnTo>
                <a:lnTo>
                  <a:pt x="1458303" y="917725"/>
                </a:lnTo>
                <a:lnTo>
                  <a:pt x="1470121" y="859929"/>
                </a:lnTo>
                <a:lnTo>
                  <a:pt x="1477351" y="800592"/>
                </a:lnTo>
                <a:lnTo>
                  <a:pt x="1479804" y="739902"/>
                </a:lnTo>
                <a:lnTo>
                  <a:pt x="1477351" y="679211"/>
                </a:lnTo>
                <a:lnTo>
                  <a:pt x="1470121" y="619874"/>
                </a:lnTo>
                <a:lnTo>
                  <a:pt x="1458303" y="562078"/>
                </a:lnTo>
                <a:lnTo>
                  <a:pt x="1442088" y="506016"/>
                </a:lnTo>
                <a:lnTo>
                  <a:pt x="1421665" y="451877"/>
                </a:lnTo>
                <a:lnTo>
                  <a:pt x="1397226" y="399852"/>
                </a:lnTo>
                <a:lnTo>
                  <a:pt x="1368961" y="350131"/>
                </a:lnTo>
                <a:lnTo>
                  <a:pt x="1337060" y="302904"/>
                </a:lnTo>
                <a:lnTo>
                  <a:pt x="1301712" y="258361"/>
                </a:lnTo>
                <a:lnTo>
                  <a:pt x="1263110" y="216693"/>
                </a:lnTo>
                <a:lnTo>
                  <a:pt x="1221442" y="178091"/>
                </a:lnTo>
                <a:lnTo>
                  <a:pt x="1176899" y="142743"/>
                </a:lnTo>
                <a:lnTo>
                  <a:pt x="1129672" y="110842"/>
                </a:lnTo>
                <a:lnTo>
                  <a:pt x="1079951" y="82577"/>
                </a:lnTo>
                <a:lnTo>
                  <a:pt x="1027926" y="58138"/>
                </a:lnTo>
                <a:lnTo>
                  <a:pt x="973787" y="37715"/>
                </a:lnTo>
                <a:lnTo>
                  <a:pt x="917725" y="21500"/>
                </a:lnTo>
                <a:lnTo>
                  <a:pt x="859929" y="9682"/>
                </a:lnTo>
                <a:lnTo>
                  <a:pt x="800592" y="2452"/>
                </a:lnTo>
                <a:lnTo>
                  <a:pt x="739901" y="0"/>
                </a:lnTo>
                <a:close/>
              </a:path>
            </a:pathLst>
          </a:custGeom>
          <a:solidFill>
            <a:srgbClr val="CFE9F1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xmlns="" id="{8AD88A6D-3340-4943-8B82-DC254E450267}"/>
              </a:ext>
            </a:extLst>
          </p:cNvPr>
          <p:cNvSpPr/>
          <p:nvPr/>
        </p:nvSpPr>
        <p:spPr>
          <a:xfrm>
            <a:off x="5519928" y="3273552"/>
            <a:ext cx="1257300" cy="1257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378BE45-4479-40C6-A184-D94BE125BC2B}"/>
              </a:ext>
            </a:extLst>
          </p:cNvPr>
          <p:cNvSpPr txBox="1"/>
          <p:nvPr/>
        </p:nvSpPr>
        <p:spPr>
          <a:xfrm>
            <a:off x="9389491" y="4069187"/>
            <a:ext cx="2345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Приемане на </a:t>
            </a:r>
            <a:r>
              <a:rPr kumimoji="0" lang="bg-BG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Стратегия на ЕС за водораслите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5396FB4E-E6D9-444C-BCE5-032B3A2F08DA}"/>
              </a:ext>
            </a:extLst>
          </p:cNvPr>
          <p:cNvSpPr/>
          <p:nvPr/>
        </p:nvSpPr>
        <p:spPr>
          <a:xfrm>
            <a:off x="793242" y="782319"/>
            <a:ext cx="45719" cy="494791"/>
          </a:xfrm>
          <a:custGeom>
            <a:avLst/>
            <a:gdLst/>
            <a:ahLst/>
            <a:cxnLst/>
            <a:rect l="l" t="t" r="r" b="b"/>
            <a:pathLst>
              <a:path h="1276350">
                <a:moveTo>
                  <a:pt x="0" y="0"/>
                </a:moveTo>
                <a:lnTo>
                  <a:pt x="0" y="1276350"/>
                </a:lnTo>
              </a:path>
            </a:pathLst>
          </a:custGeom>
          <a:ln w="28575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068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120462DA-66BB-4852-B3D5-273B4D38628D}"/>
              </a:ext>
            </a:extLst>
          </p:cNvPr>
          <p:cNvSpPr/>
          <p:nvPr/>
        </p:nvSpPr>
        <p:spPr>
          <a:xfrm>
            <a:off x="6240348" y="3780788"/>
            <a:ext cx="2597963" cy="16771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xmlns="" id="{E44787E8-8252-4BFB-8B56-CE080B62EF5E}"/>
              </a:ext>
            </a:extLst>
          </p:cNvPr>
          <p:cNvSpPr/>
          <p:nvPr/>
        </p:nvSpPr>
        <p:spPr>
          <a:xfrm>
            <a:off x="3226307" y="1950720"/>
            <a:ext cx="2722625" cy="18173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xmlns="" id="{0CBC0129-AFA9-4128-A148-E831100EC975}"/>
              </a:ext>
            </a:extLst>
          </p:cNvPr>
          <p:cNvSpPr/>
          <p:nvPr/>
        </p:nvSpPr>
        <p:spPr>
          <a:xfrm>
            <a:off x="3241166" y="3679696"/>
            <a:ext cx="3054857" cy="18158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xmlns="" id="{D20E1512-B197-466D-8CA2-25788A4C555E}"/>
              </a:ext>
            </a:extLst>
          </p:cNvPr>
          <p:cNvSpPr/>
          <p:nvPr/>
        </p:nvSpPr>
        <p:spPr>
          <a:xfrm>
            <a:off x="5948932" y="1959863"/>
            <a:ext cx="2889504" cy="19149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69689D7E-FA1C-477F-A2E4-2D993688194E}"/>
              </a:ext>
            </a:extLst>
          </p:cNvPr>
          <p:cNvSpPr/>
          <p:nvPr/>
        </p:nvSpPr>
        <p:spPr>
          <a:xfrm>
            <a:off x="8939783" y="1544320"/>
            <a:ext cx="3018789" cy="1325372"/>
          </a:xfrm>
          <a:custGeom>
            <a:avLst/>
            <a:gdLst/>
            <a:ahLst/>
            <a:cxnLst/>
            <a:rect l="l" t="t" r="r" b="b"/>
            <a:pathLst>
              <a:path w="3041904" h="909827">
                <a:moveTo>
                  <a:pt x="0" y="909827"/>
                </a:moveTo>
                <a:lnTo>
                  <a:pt x="3041904" y="909827"/>
                </a:lnTo>
                <a:lnTo>
                  <a:pt x="3041904" y="0"/>
                </a:lnTo>
                <a:lnTo>
                  <a:pt x="0" y="0"/>
                </a:lnTo>
                <a:lnTo>
                  <a:pt x="0" y="909827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3491F140-B772-4465-9A0C-DFCE77BA67E3}"/>
              </a:ext>
            </a:extLst>
          </p:cNvPr>
          <p:cNvSpPr/>
          <p:nvPr/>
        </p:nvSpPr>
        <p:spPr>
          <a:xfrm>
            <a:off x="327659" y="3415284"/>
            <a:ext cx="2862072" cy="1453895"/>
          </a:xfrm>
          <a:custGeom>
            <a:avLst/>
            <a:gdLst/>
            <a:ahLst/>
            <a:cxnLst/>
            <a:rect l="l" t="t" r="r" b="b"/>
            <a:pathLst>
              <a:path w="2862072" h="1453896">
                <a:moveTo>
                  <a:pt x="0" y="1453895"/>
                </a:moveTo>
                <a:lnTo>
                  <a:pt x="2862072" y="1453895"/>
                </a:lnTo>
                <a:lnTo>
                  <a:pt x="2862072" y="0"/>
                </a:lnTo>
                <a:lnTo>
                  <a:pt x="0" y="0"/>
                </a:lnTo>
                <a:lnTo>
                  <a:pt x="0" y="14538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4A4B2A6E-B82B-44EF-9A7F-89677C254756}"/>
              </a:ext>
            </a:extLst>
          </p:cNvPr>
          <p:cNvSpPr/>
          <p:nvPr/>
        </p:nvSpPr>
        <p:spPr>
          <a:xfrm>
            <a:off x="327659" y="3415284"/>
            <a:ext cx="2847212" cy="1565148"/>
          </a:xfrm>
          <a:custGeom>
            <a:avLst/>
            <a:gdLst/>
            <a:ahLst/>
            <a:cxnLst/>
            <a:rect l="l" t="t" r="r" b="b"/>
            <a:pathLst>
              <a:path w="2862072" h="1453896">
                <a:moveTo>
                  <a:pt x="0" y="1453895"/>
                </a:moveTo>
                <a:lnTo>
                  <a:pt x="2862072" y="1453895"/>
                </a:lnTo>
                <a:lnTo>
                  <a:pt x="2862072" y="0"/>
                </a:lnTo>
                <a:lnTo>
                  <a:pt x="0" y="0"/>
                </a:lnTo>
                <a:lnTo>
                  <a:pt x="0" y="1453895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xmlns="" id="{DEC017B5-0094-4A9F-A620-9B97E2B43B19}"/>
              </a:ext>
            </a:extLst>
          </p:cNvPr>
          <p:cNvSpPr/>
          <p:nvPr/>
        </p:nvSpPr>
        <p:spPr>
          <a:xfrm>
            <a:off x="8939783" y="2934969"/>
            <a:ext cx="3025139" cy="1196594"/>
          </a:xfrm>
          <a:custGeom>
            <a:avLst/>
            <a:gdLst/>
            <a:ahLst/>
            <a:cxnLst/>
            <a:rect l="l" t="t" r="r" b="b"/>
            <a:pathLst>
              <a:path w="3025139" h="1167384">
                <a:moveTo>
                  <a:pt x="0" y="1167384"/>
                </a:moveTo>
                <a:lnTo>
                  <a:pt x="3025139" y="1167384"/>
                </a:lnTo>
                <a:lnTo>
                  <a:pt x="3025139" y="0"/>
                </a:lnTo>
                <a:lnTo>
                  <a:pt x="0" y="0"/>
                </a:lnTo>
                <a:lnTo>
                  <a:pt x="0" y="1167384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148BED23-F3D9-40A2-A946-D1251BBD7052}"/>
              </a:ext>
            </a:extLst>
          </p:cNvPr>
          <p:cNvSpPr txBox="1"/>
          <p:nvPr/>
        </p:nvSpPr>
        <p:spPr>
          <a:xfrm>
            <a:off x="9025189" y="1637028"/>
            <a:ext cx="2854325" cy="20040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68910" marR="153035" lvl="0" indent="0" algn="ctr" defTabSz="914400" eaLnBrk="1" fontAlgn="auto" latinLnBrk="0" hangingPunct="1">
              <a:lnSpc>
                <a:spcPct val="100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Определяне на</a:t>
            </a:r>
            <a:r>
              <a:rPr kumimoji="0" sz="1600" b="0" i="0" u="none" strike="noStrike" kern="0" cap="none" spc="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1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хранителни профили </a:t>
            </a:r>
            <a:r>
              <a:rPr kumimoji="0" lang="bg-BG" sz="1600" b="0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за ограничаване популяризирането на храни </a:t>
            </a: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богати ма сол, захари, мазнини 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022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ts val="1100"/>
              </a:lnSpc>
              <a:spcBef>
                <a:spcPts val="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2700" marR="12700" lvl="0" indent="0" algn="ctr" defTabSz="914400" eaLnBrk="1" fontAlgn="auto" latinLnBrk="0" hangingPunct="1">
              <a:lnSpc>
                <a:spcPct val="100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Ревизия на законодателството за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1" i="0" u="none" strike="noStrike" kern="0" cap="none" spc="-3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Материали в контакт с храни 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lang="bg-BG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безопасност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, </a:t>
            </a: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екологичен отпечатък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 (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022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65F5CDA2-630B-4366-8075-95124F9F70DE}"/>
              </a:ext>
            </a:extLst>
          </p:cNvPr>
          <p:cNvSpPr/>
          <p:nvPr/>
        </p:nvSpPr>
        <p:spPr>
          <a:xfrm>
            <a:off x="388238" y="5186674"/>
            <a:ext cx="2852928" cy="1193292"/>
          </a:xfrm>
          <a:custGeom>
            <a:avLst/>
            <a:gdLst/>
            <a:ahLst/>
            <a:cxnLst/>
            <a:rect l="l" t="t" r="r" b="b"/>
            <a:pathLst>
              <a:path w="2852928" h="1193292">
                <a:moveTo>
                  <a:pt x="0" y="1193292"/>
                </a:moveTo>
                <a:lnTo>
                  <a:pt x="2852928" y="1193292"/>
                </a:lnTo>
                <a:lnTo>
                  <a:pt x="2852928" y="0"/>
                </a:lnTo>
                <a:lnTo>
                  <a:pt x="0" y="0"/>
                </a:lnTo>
                <a:lnTo>
                  <a:pt x="0" y="11932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xmlns="" id="{EADBF392-3596-431D-A86B-578D917A937F}"/>
              </a:ext>
            </a:extLst>
          </p:cNvPr>
          <p:cNvSpPr/>
          <p:nvPr/>
        </p:nvSpPr>
        <p:spPr>
          <a:xfrm>
            <a:off x="327659" y="5073139"/>
            <a:ext cx="2860548" cy="1453895"/>
          </a:xfrm>
          <a:custGeom>
            <a:avLst/>
            <a:gdLst/>
            <a:ahLst/>
            <a:cxnLst/>
            <a:rect l="l" t="t" r="r" b="b"/>
            <a:pathLst>
              <a:path w="2852928" h="1193292">
                <a:moveTo>
                  <a:pt x="0" y="1193292"/>
                </a:moveTo>
                <a:lnTo>
                  <a:pt x="2852928" y="1193292"/>
                </a:lnTo>
                <a:lnTo>
                  <a:pt x="2852928" y="0"/>
                </a:lnTo>
                <a:lnTo>
                  <a:pt x="0" y="0"/>
                </a:lnTo>
                <a:lnTo>
                  <a:pt x="0" y="1193292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xmlns="" id="{ACC10D2E-E8E3-4299-B2F8-7DCA006B678C}"/>
              </a:ext>
            </a:extLst>
          </p:cNvPr>
          <p:cNvSpPr/>
          <p:nvPr/>
        </p:nvSpPr>
        <p:spPr>
          <a:xfrm>
            <a:off x="5163311" y="2990088"/>
            <a:ext cx="1479804" cy="1479804"/>
          </a:xfrm>
          <a:custGeom>
            <a:avLst/>
            <a:gdLst/>
            <a:ahLst/>
            <a:cxnLst/>
            <a:rect l="l" t="t" r="r" b="b"/>
            <a:pathLst>
              <a:path w="1479803" h="1479803">
                <a:moveTo>
                  <a:pt x="739901" y="0"/>
                </a:moveTo>
                <a:lnTo>
                  <a:pt x="679211" y="2452"/>
                </a:lnTo>
                <a:lnTo>
                  <a:pt x="619874" y="9682"/>
                </a:lnTo>
                <a:lnTo>
                  <a:pt x="562078" y="21500"/>
                </a:lnTo>
                <a:lnTo>
                  <a:pt x="506016" y="37715"/>
                </a:lnTo>
                <a:lnTo>
                  <a:pt x="451877" y="58138"/>
                </a:lnTo>
                <a:lnTo>
                  <a:pt x="399852" y="82577"/>
                </a:lnTo>
                <a:lnTo>
                  <a:pt x="350131" y="110842"/>
                </a:lnTo>
                <a:lnTo>
                  <a:pt x="302904" y="142743"/>
                </a:lnTo>
                <a:lnTo>
                  <a:pt x="258361" y="178091"/>
                </a:lnTo>
                <a:lnTo>
                  <a:pt x="216693" y="216693"/>
                </a:lnTo>
                <a:lnTo>
                  <a:pt x="178091" y="258361"/>
                </a:lnTo>
                <a:lnTo>
                  <a:pt x="142743" y="302904"/>
                </a:lnTo>
                <a:lnTo>
                  <a:pt x="110842" y="350131"/>
                </a:lnTo>
                <a:lnTo>
                  <a:pt x="82577" y="399852"/>
                </a:lnTo>
                <a:lnTo>
                  <a:pt x="58138" y="451877"/>
                </a:lnTo>
                <a:lnTo>
                  <a:pt x="37715" y="506016"/>
                </a:lnTo>
                <a:lnTo>
                  <a:pt x="21500" y="562078"/>
                </a:lnTo>
                <a:lnTo>
                  <a:pt x="9682" y="619874"/>
                </a:lnTo>
                <a:lnTo>
                  <a:pt x="2452" y="679211"/>
                </a:lnTo>
                <a:lnTo>
                  <a:pt x="0" y="739901"/>
                </a:lnTo>
                <a:lnTo>
                  <a:pt x="2452" y="800592"/>
                </a:lnTo>
                <a:lnTo>
                  <a:pt x="9682" y="859929"/>
                </a:lnTo>
                <a:lnTo>
                  <a:pt x="21500" y="917725"/>
                </a:lnTo>
                <a:lnTo>
                  <a:pt x="37715" y="973787"/>
                </a:lnTo>
                <a:lnTo>
                  <a:pt x="58138" y="1027926"/>
                </a:lnTo>
                <a:lnTo>
                  <a:pt x="82577" y="1079951"/>
                </a:lnTo>
                <a:lnTo>
                  <a:pt x="110842" y="1129672"/>
                </a:lnTo>
                <a:lnTo>
                  <a:pt x="142743" y="1176899"/>
                </a:lnTo>
                <a:lnTo>
                  <a:pt x="178091" y="1221442"/>
                </a:lnTo>
                <a:lnTo>
                  <a:pt x="216693" y="1263110"/>
                </a:lnTo>
                <a:lnTo>
                  <a:pt x="258361" y="1301712"/>
                </a:lnTo>
                <a:lnTo>
                  <a:pt x="302904" y="1337060"/>
                </a:lnTo>
                <a:lnTo>
                  <a:pt x="350131" y="1368961"/>
                </a:lnTo>
                <a:lnTo>
                  <a:pt x="399852" y="1397226"/>
                </a:lnTo>
                <a:lnTo>
                  <a:pt x="451877" y="1421665"/>
                </a:lnTo>
                <a:lnTo>
                  <a:pt x="506016" y="1442088"/>
                </a:lnTo>
                <a:lnTo>
                  <a:pt x="562078" y="1458303"/>
                </a:lnTo>
                <a:lnTo>
                  <a:pt x="619874" y="1470121"/>
                </a:lnTo>
                <a:lnTo>
                  <a:pt x="679211" y="1477351"/>
                </a:lnTo>
                <a:lnTo>
                  <a:pt x="739901" y="1479804"/>
                </a:lnTo>
                <a:lnTo>
                  <a:pt x="800592" y="1477351"/>
                </a:lnTo>
                <a:lnTo>
                  <a:pt x="859929" y="1470121"/>
                </a:lnTo>
                <a:lnTo>
                  <a:pt x="917725" y="1458303"/>
                </a:lnTo>
                <a:lnTo>
                  <a:pt x="973787" y="1442088"/>
                </a:lnTo>
                <a:lnTo>
                  <a:pt x="1027926" y="1421665"/>
                </a:lnTo>
                <a:lnTo>
                  <a:pt x="1079951" y="1397226"/>
                </a:lnTo>
                <a:lnTo>
                  <a:pt x="1129672" y="1368961"/>
                </a:lnTo>
                <a:lnTo>
                  <a:pt x="1176899" y="1337060"/>
                </a:lnTo>
                <a:lnTo>
                  <a:pt x="1221442" y="1301712"/>
                </a:lnTo>
                <a:lnTo>
                  <a:pt x="1263110" y="1263110"/>
                </a:lnTo>
                <a:lnTo>
                  <a:pt x="1301712" y="1221442"/>
                </a:lnTo>
                <a:lnTo>
                  <a:pt x="1337060" y="1176899"/>
                </a:lnTo>
                <a:lnTo>
                  <a:pt x="1368961" y="1129672"/>
                </a:lnTo>
                <a:lnTo>
                  <a:pt x="1397226" y="1079951"/>
                </a:lnTo>
                <a:lnTo>
                  <a:pt x="1421665" y="1027926"/>
                </a:lnTo>
                <a:lnTo>
                  <a:pt x="1442088" y="973787"/>
                </a:lnTo>
                <a:lnTo>
                  <a:pt x="1458303" y="917725"/>
                </a:lnTo>
                <a:lnTo>
                  <a:pt x="1470121" y="859929"/>
                </a:lnTo>
                <a:lnTo>
                  <a:pt x="1477351" y="800592"/>
                </a:lnTo>
                <a:lnTo>
                  <a:pt x="1479804" y="739901"/>
                </a:lnTo>
                <a:lnTo>
                  <a:pt x="1477351" y="679211"/>
                </a:lnTo>
                <a:lnTo>
                  <a:pt x="1470121" y="619874"/>
                </a:lnTo>
                <a:lnTo>
                  <a:pt x="1458303" y="562078"/>
                </a:lnTo>
                <a:lnTo>
                  <a:pt x="1442088" y="506016"/>
                </a:lnTo>
                <a:lnTo>
                  <a:pt x="1421665" y="451877"/>
                </a:lnTo>
                <a:lnTo>
                  <a:pt x="1397226" y="399852"/>
                </a:lnTo>
                <a:lnTo>
                  <a:pt x="1368961" y="350131"/>
                </a:lnTo>
                <a:lnTo>
                  <a:pt x="1337060" y="302904"/>
                </a:lnTo>
                <a:lnTo>
                  <a:pt x="1301712" y="258361"/>
                </a:lnTo>
                <a:lnTo>
                  <a:pt x="1263110" y="216693"/>
                </a:lnTo>
                <a:lnTo>
                  <a:pt x="1221442" y="178091"/>
                </a:lnTo>
                <a:lnTo>
                  <a:pt x="1176899" y="142743"/>
                </a:lnTo>
                <a:lnTo>
                  <a:pt x="1129672" y="110842"/>
                </a:lnTo>
                <a:lnTo>
                  <a:pt x="1079951" y="82577"/>
                </a:lnTo>
                <a:lnTo>
                  <a:pt x="1027926" y="58138"/>
                </a:lnTo>
                <a:lnTo>
                  <a:pt x="973787" y="37715"/>
                </a:lnTo>
                <a:lnTo>
                  <a:pt x="917725" y="21500"/>
                </a:lnTo>
                <a:lnTo>
                  <a:pt x="859929" y="9682"/>
                </a:lnTo>
                <a:lnTo>
                  <a:pt x="800592" y="2452"/>
                </a:lnTo>
                <a:lnTo>
                  <a:pt x="739901" y="0"/>
                </a:lnTo>
                <a:close/>
              </a:path>
            </a:pathLst>
          </a:custGeom>
          <a:solidFill>
            <a:srgbClr val="FFECD4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xmlns="" id="{8A5AACB4-C0B4-414C-BA4F-A33BF2F3904E}"/>
              </a:ext>
            </a:extLst>
          </p:cNvPr>
          <p:cNvSpPr/>
          <p:nvPr/>
        </p:nvSpPr>
        <p:spPr>
          <a:xfrm>
            <a:off x="5359908" y="3186683"/>
            <a:ext cx="987551" cy="987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2CC6734B-E748-468A-A680-49485B065F87}"/>
              </a:ext>
            </a:extLst>
          </p:cNvPr>
          <p:cNvSpPr txBox="1"/>
          <p:nvPr/>
        </p:nvSpPr>
        <p:spPr>
          <a:xfrm>
            <a:off x="343913" y="1769108"/>
            <a:ext cx="2867534" cy="48602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3825" marR="125730" lvl="0" indent="63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Инициатива за подобряване </a:t>
            </a:r>
            <a:r>
              <a:rPr kumimoji="0" lang="bg-BG" sz="1600" b="1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рамката за корпоративно управление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lang="bg-BG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интегриране на устойчивостта в </a:t>
            </a:r>
            <a:r>
              <a:rPr kumimoji="0" sz="1600" b="0" i="0" u="none" strike="noStrike" kern="0" cap="none" spc="-3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корпоративните стратегии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(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021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</a:t>
            </a:r>
            <a:endParaRPr kumimoji="0" lang="bg-BG" sz="1600" b="0" i="0" u="none" strike="noStrike" kern="0" cap="none" spc="-5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12700" marR="12700" lvl="0" indent="-63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Разработване</a:t>
            </a:r>
            <a:r>
              <a:rPr kumimoji="0" lang="ru-RU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на кодекс на ЕС и рамка за наблюдение </a:t>
            </a:r>
            <a:r>
              <a:rPr kumimoji="0" lang="bg-BG" sz="1600" b="0" i="0" u="none" strike="noStrike" kern="0" cap="none" spc="-4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за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1" i="0" u="none" strike="noStrike" kern="0" cap="none" spc="-3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отговорно бизнес и маркетингово поведение </a:t>
            </a: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във веригата за доставки на храни 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021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</a:t>
            </a:r>
            <a:endParaRPr kumimoji="0" lang="bg-BG" sz="1600" b="0" i="0" u="none" strike="noStrike" kern="0" cap="none" spc="-5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Calibri"/>
            </a:endParaRPr>
          </a:p>
          <a:p>
            <a:pPr marL="12700" marR="12700" lvl="0" indent="-63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ts val="700"/>
              </a:lnSpc>
              <a:spcBef>
                <a:spcPts val="2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1115" marR="38735" lvl="0" indent="-1905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Насърчаване</a:t>
            </a:r>
            <a:r>
              <a:rPr kumimoji="0" sz="1600" b="0" i="0" u="none" strike="noStrike" kern="0" cap="none" spc="-3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1" i="0" u="none" strike="noStrike" kern="0" cap="none" spc="-3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реформулирането</a:t>
            </a:r>
            <a:r>
              <a:rPr kumimoji="0" sz="1600" b="1" i="0" u="none" strike="noStrike" kern="0" cap="none" spc="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на преработените храни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,</a:t>
            </a:r>
            <a:r>
              <a:rPr kumimoji="0" sz="1600" b="0" i="0" u="none" strike="noStrike" kern="0" cap="none" spc="1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 </a:t>
            </a: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вкл. определяне на </a:t>
            </a:r>
            <a:r>
              <a:rPr kumimoji="0" lang="bg-BG" sz="1600" b="1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максимални нива за някои хранителни вещества 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(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2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021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cs typeface="Calibri"/>
              </a:rPr>
              <a:t>)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alibri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xmlns="" id="{22C93466-C0D0-4939-8ABC-63E6C3947466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3765">
              <a:lnSpc>
                <a:spcPct val="100000"/>
              </a:lnSpc>
            </a:pPr>
            <a:r>
              <a:rPr lang="ru-RU" sz="3200" spc="-20" dirty="0">
                <a:solidFill>
                  <a:srgbClr val="034EA1"/>
                </a:solidFill>
                <a:latin typeface="Calibri"/>
                <a:cs typeface="Calibri"/>
              </a:rPr>
              <a:t>Действия за </a:t>
            </a:r>
            <a:r>
              <a:rPr lang="bg-BG" sz="3200" spc="-20" dirty="0">
                <a:solidFill>
                  <a:srgbClr val="034EA1"/>
                </a:solidFill>
                <a:latin typeface="Calibri"/>
                <a:cs typeface="Calibri"/>
              </a:rPr>
              <a:t>стимулиране устойчиви практики </a:t>
            </a:r>
            <a:r>
              <a:rPr lang="bg-BG" sz="3200" spc="-25" dirty="0">
                <a:solidFill>
                  <a:srgbClr val="034EA1"/>
                </a:solidFill>
                <a:latin typeface="Calibri"/>
                <a:cs typeface="Calibri"/>
              </a:rPr>
              <a:t>при преработката на храни, търговията на едро и дребно</a:t>
            </a:r>
            <a:r>
              <a:rPr lang="bg-BG" sz="3200" spc="-15" dirty="0">
                <a:solidFill>
                  <a:srgbClr val="034EA1"/>
                </a:solidFill>
                <a:latin typeface="Calibri"/>
                <a:cs typeface="Calibri"/>
              </a:rPr>
              <a:t>,</a:t>
            </a:r>
            <a:r>
              <a:rPr lang="bg-BG" sz="3200" spc="-25" dirty="0">
                <a:solidFill>
                  <a:srgbClr val="034EA1"/>
                </a:solidFill>
                <a:latin typeface="Calibri"/>
                <a:cs typeface="Calibri"/>
              </a:rPr>
              <a:t> </a:t>
            </a:r>
            <a:r>
              <a:rPr lang="bg-BG" sz="3200" spc="-20" dirty="0">
                <a:solidFill>
                  <a:srgbClr val="034EA1"/>
                </a:solidFill>
                <a:latin typeface="Calibri"/>
                <a:cs typeface="Calibri"/>
              </a:rPr>
              <a:t>хотелиерството и услуги</a:t>
            </a:r>
            <a:endParaRPr lang="bg-BG" sz="3200" dirty="0">
              <a:latin typeface="Calibri"/>
              <a:cs typeface="Calibri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xmlns="" id="{4B5B6250-16B2-4EDB-8066-3C19AFB69E71}"/>
              </a:ext>
            </a:extLst>
          </p:cNvPr>
          <p:cNvSpPr/>
          <p:nvPr/>
        </p:nvSpPr>
        <p:spPr>
          <a:xfrm>
            <a:off x="327659" y="1676400"/>
            <a:ext cx="2860548" cy="1603247"/>
          </a:xfrm>
          <a:custGeom>
            <a:avLst/>
            <a:gdLst/>
            <a:ahLst/>
            <a:cxnLst/>
            <a:rect l="l" t="t" r="r" b="b"/>
            <a:pathLst>
              <a:path w="2860548" h="1322831">
                <a:moveTo>
                  <a:pt x="0" y="1322831"/>
                </a:moveTo>
                <a:lnTo>
                  <a:pt x="2860548" y="1322831"/>
                </a:lnTo>
                <a:lnTo>
                  <a:pt x="2860548" y="0"/>
                </a:lnTo>
                <a:lnTo>
                  <a:pt x="0" y="0"/>
                </a:lnTo>
                <a:lnTo>
                  <a:pt x="0" y="1322831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xmlns="" id="{A6E0B894-8B18-4AD9-9B44-D15F1B4646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3432"/>
              </p:ext>
            </p:extLst>
          </p:nvPr>
        </p:nvGraphicFramePr>
        <p:xfrm>
          <a:off x="8950837" y="4174234"/>
          <a:ext cx="3007736" cy="2666861"/>
        </p:xfrm>
        <a:graphic>
          <a:graphicData uri="http://schemas.openxmlformats.org/drawingml/2006/table">
            <a:tbl>
              <a:tblPr firstRow="1" bandRow="1"/>
              <a:tblGrid>
                <a:gridCol w="3007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59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9065" marR="138430" algn="ctr">
                        <a:lnSpc>
                          <a:spcPct val="100000"/>
                        </a:lnSpc>
                      </a:pPr>
                      <a:r>
                        <a:rPr lang="bg-BG" sz="1600" spc="-2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Ревизия на</a:t>
                      </a:r>
                      <a:r>
                        <a:rPr sz="1600" b="1" spc="1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bg-BG" sz="1600" b="1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пазарните стандарти на ЕС </a:t>
                      </a:r>
                      <a:r>
                        <a:rPr lang="bg-BG" sz="1600" spc="-3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за селскостопански продукти и такива от </a:t>
                      </a:r>
                      <a:r>
                        <a:rPr lang="bg-BG"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риболов и аквакултури </a:t>
                      </a:r>
                      <a:r>
                        <a:rPr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bg-BG" sz="1600" spc="-1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гарантира навлизането и предлагането на устойчиви продукти </a:t>
                      </a:r>
                      <a:r>
                        <a:rPr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spc="-1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-1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02</a:t>
                      </a:r>
                      <a:r>
                        <a:rPr sz="1600" spc="-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1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22)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A42E"/>
                      </a:solidFill>
                      <a:prstDash val="solid"/>
                    </a:lnL>
                    <a:lnR w="12700">
                      <a:solidFill>
                        <a:srgbClr val="FFA42E"/>
                      </a:solidFill>
                      <a:prstDash val="solid"/>
                    </a:lnR>
                    <a:lnT w="12700">
                      <a:solidFill>
                        <a:srgbClr val="FFA42E"/>
                      </a:solidFill>
                      <a:prstDash val="solid"/>
                    </a:lnT>
                    <a:lnB w="12700">
                      <a:solidFill>
                        <a:srgbClr val="FFA42E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4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FFA42E"/>
                      </a:solidFill>
                      <a:prstDash val="solid"/>
                    </a:lnT>
                    <a:lnB w="12700">
                      <a:solidFill>
                        <a:srgbClr val="FFA42E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3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lang="bg-BG" sz="160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Засилване координацията за справяне с </a:t>
                      </a:r>
                      <a:r>
                        <a:rPr lang="bg-BG" sz="1600" b="1" spc="-2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измамите с храни</a:t>
                      </a:r>
                      <a:r>
                        <a:rPr sz="1600" b="1" spc="3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spc="-1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-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02</a:t>
                      </a:r>
                      <a:r>
                        <a:rPr sz="1600" spc="-1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600" spc="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-5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0" dirty="0">
                          <a:solidFill>
                            <a:srgbClr val="4D4D4D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A42E"/>
                      </a:solidFill>
                      <a:prstDash val="solid"/>
                    </a:lnL>
                    <a:lnR w="12700">
                      <a:solidFill>
                        <a:srgbClr val="FFA42E"/>
                      </a:solidFill>
                      <a:prstDash val="solid"/>
                    </a:lnR>
                    <a:lnT w="12700">
                      <a:solidFill>
                        <a:srgbClr val="FFA42E"/>
                      </a:solidFill>
                      <a:prstDash val="solid"/>
                    </a:lnT>
                    <a:lnB w="12700">
                      <a:solidFill>
                        <a:srgbClr val="FFA42E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38824BF1-2BE0-47C6-ADA0-70ED63899E4D}"/>
              </a:ext>
            </a:extLst>
          </p:cNvPr>
          <p:cNvSpPr/>
          <p:nvPr/>
        </p:nvSpPr>
        <p:spPr>
          <a:xfrm>
            <a:off x="751840" y="330967"/>
            <a:ext cx="66039" cy="705354"/>
          </a:xfrm>
          <a:custGeom>
            <a:avLst/>
            <a:gdLst/>
            <a:ahLst/>
            <a:cxnLst/>
            <a:rect l="l" t="t" r="r" b="b"/>
            <a:pathLst>
              <a:path h="1276350">
                <a:moveTo>
                  <a:pt x="0" y="0"/>
                </a:moveTo>
                <a:lnTo>
                  <a:pt x="0" y="1276350"/>
                </a:lnTo>
              </a:path>
            </a:pathLst>
          </a:custGeom>
          <a:ln w="28575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0785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22E0E59A-13B3-41E3-96C2-98485CAE1B3F}"/>
              </a:ext>
            </a:extLst>
          </p:cNvPr>
          <p:cNvSpPr/>
          <p:nvPr/>
        </p:nvSpPr>
        <p:spPr>
          <a:xfrm>
            <a:off x="6243828" y="1732788"/>
            <a:ext cx="1498853" cy="22456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xmlns="" id="{F52617B4-67BF-4C44-8136-932E50985AA1}"/>
              </a:ext>
            </a:extLst>
          </p:cNvPr>
          <p:cNvSpPr/>
          <p:nvPr/>
        </p:nvSpPr>
        <p:spPr>
          <a:xfrm>
            <a:off x="4690871" y="1732788"/>
            <a:ext cx="1553718" cy="23309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xmlns="" id="{73FF27EE-3C86-4A87-BDF2-9DD5C9665E8B}"/>
              </a:ext>
            </a:extLst>
          </p:cNvPr>
          <p:cNvSpPr/>
          <p:nvPr/>
        </p:nvSpPr>
        <p:spPr>
          <a:xfrm>
            <a:off x="8065007" y="2827020"/>
            <a:ext cx="3692652" cy="870203"/>
          </a:xfrm>
          <a:custGeom>
            <a:avLst/>
            <a:gdLst/>
            <a:ahLst/>
            <a:cxnLst/>
            <a:rect l="l" t="t" r="r" b="b"/>
            <a:pathLst>
              <a:path w="3692652" h="629412">
                <a:moveTo>
                  <a:pt x="0" y="629412"/>
                </a:moveTo>
                <a:lnTo>
                  <a:pt x="3692652" y="629412"/>
                </a:lnTo>
                <a:lnTo>
                  <a:pt x="3692652" y="0"/>
                </a:lnTo>
                <a:lnTo>
                  <a:pt x="0" y="0"/>
                </a:lnTo>
                <a:lnTo>
                  <a:pt x="0" y="629412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xmlns="" id="{BBAF4F0F-333C-44B6-8446-DF9E74B682CA}"/>
              </a:ext>
            </a:extLst>
          </p:cNvPr>
          <p:cNvSpPr/>
          <p:nvPr/>
        </p:nvSpPr>
        <p:spPr>
          <a:xfrm>
            <a:off x="8065007" y="1130148"/>
            <a:ext cx="3704844" cy="1590953"/>
          </a:xfrm>
          <a:custGeom>
            <a:avLst/>
            <a:gdLst/>
            <a:ahLst/>
            <a:cxnLst/>
            <a:rect l="l" t="t" r="r" b="b"/>
            <a:pathLst>
              <a:path w="3704844" h="1176527">
                <a:moveTo>
                  <a:pt x="0" y="1176527"/>
                </a:moveTo>
                <a:lnTo>
                  <a:pt x="3704844" y="1176527"/>
                </a:lnTo>
                <a:lnTo>
                  <a:pt x="3704844" y="0"/>
                </a:lnTo>
                <a:lnTo>
                  <a:pt x="0" y="0"/>
                </a:lnTo>
                <a:lnTo>
                  <a:pt x="0" y="1176527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xmlns="" id="{F8B14274-DD90-4D73-8F31-280C3AAFA358}"/>
              </a:ext>
            </a:extLst>
          </p:cNvPr>
          <p:cNvSpPr/>
          <p:nvPr/>
        </p:nvSpPr>
        <p:spPr>
          <a:xfrm>
            <a:off x="757427" y="1172328"/>
            <a:ext cx="3717036" cy="1461643"/>
          </a:xfrm>
          <a:custGeom>
            <a:avLst/>
            <a:gdLst/>
            <a:ahLst/>
            <a:cxnLst/>
            <a:rect l="l" t="t" r="r" b="b"/>
            <a:pathLst>
              <a:path w="3717036" h="987551">
                <a:moveTo>
                  <a:pt x="0" y="987551"/>
                </a:moveTo>
                <a:lnTo>
                  <a:pt x="3717036" y="987551"/>
                </a:lnTo>
                <a:lnTo>
                  <a:pt x="3717036" y="0"/>
                </a:lnTo>
                <a:lnTo>
                  <a:pt x="0" y="0"/>
                </a:lnTo>
                <a:lnTo>
                  <a:pt x="0" y="987551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564C3845-7085-4A25-A542-F2F767D34A8A}"/>
              </a:ext>
            </a:extLst>
          </p:cNvPr>
          <p:cNvSpPr/>
          <p:nvPr/>
        </p:nvSpPr>
        <p:spPr>
          <a:xfrm>
            <a:off x="757427" y="2721101"/>
            <a:ext cx="3717036" cy="972940"/>
          </a:xfrm>
          <a:custGeom>
            <a:avLst/>
            <a:gdLst/>
            <a:ahLst/>
            <a:cxnLst/>
            <a:rect l="l" t="t" r="r" b="b"/>
            <a:pathLst>
              <a:path w="3717036" h="832103">
                <a:moveTo>
                  <a:pt x="0" y="832103"/>
                </a:moveTo>
                <a:lnTo>
                  <a:pt x="3717036" y="832103"/>
                </a:lnTo>
                <a:lnTo>
                  <a:pt x="3717036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xmlns="" id="{20381B6A-2D24-419B-89B8-D5777B488D07}"/>
              </a:ext>
            </a:extLst>
          </p:cNvPr>
          <p:cNvSpPr/>
          <p:nvPr/>
        </p:nvSpPr>
        <p:spPr>
          <a:xfrm>
            <a:off x="8065007" y="3802379"/>
            <a:ext cx="3692652" cy="1344930"/>
          </a:xfrm>
          <a:custGeom>
            <a:avLst/>
            <a:gdLst/>
            <a:ahLst/>
            <a:cxnLst/>
            <a:rect l="l" t="t" r="r" b="b"/>
            <a:pathLst>
              <a:path w="3674363" h="1211579">
                <a:moveTo>
                  <a:pt x="0" y="1211580"/>
                </a:moveTo>
                <a:lnTo>
                  <a:pt x="3674363" y="1211580"/>
                </a:lnTo>
                <a:lnTo>
                  <a:pt x="3674363" y="0"/>
                </a:lnTo>
                <a:lnTo>
                  <a:pt x="0" y="0"/>
                </a:lnTo>
                <a:lnTo>
                  <a:pt x="0" y="1211580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xmlns="" id="{79C94604-DC75-4D54-9F51-A365B3B7FA1A}"/>
              </a:ext>
            </a:extLst>
          </p:cNvPr>
          <p:cNvSpPr txBox="1"/>
          <p:nvPr/>
        </p:nvSpPr>
        <p:spPr>
          <a:xfrm>
            <a:off x="8065007" y="1129157"/>
            <a:ext cx="3520440" cy="2849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-2540" algn="ctr">
              <a:lnSpc>
                <a:spcPct val="100000"/>
              </a:lnSpc>
            </a:pP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Предложение за хармонизирано хранително  етикетиране </a:t>
            </a:r>
            <a:r>
              <a:rPr lang="bg-BG" sz="1600" b="1" spc="-10" dirty="0">
                <a:solidFill>
                  <a:srgbClr val="4D4D4D"/>
                </a:solidFill>
                <a:latin typeface="Calibri"/>
                <a:cs typeface="Calibri"/>
              </a:rPr>
              <a:t>на лицевата страна на опаковката </a:t>
            </a:r>
            <a:r>
              <a:rPr lang="bg-BG" sz="1600" spc="-20" dirty="0">
                <a:solidFill>
                  <a:srgbClr val="4D4D4D"/>
                </a:solidFill>
                <a:latin typeface="Calibri"/>
                <a:cs typeface="Calibri"/>
              </a:rPr>
              <a:t>за предоставяне възможност на потребителите да правят </a:t>
            </a: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осъзнат избор на здравословни храни</a:t>
            </a:r>
            <a:r>
              <a:rPr sz="1600" spc="-5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1600" spc="-2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sz="1600" spc="-15" dirty="0">
                <a:solidFill>
                  <a:srgbClr val="4D4D4D"/>
                </a:solidFill>
                <a:latin typeface="Calibri"/>
                <a:cs typeface="Calibri"/>
              </a:rPr>
              <a:t>022</a:t>
            </a:r>
            <a:r>
              <a:rPr sz="1600" spc="-5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ts val="700"/>
              </a:lnSpc>
              <a:spcBef>
                <a:spcPts val="24"/>
              </a:spcBef>
            </a:pPr>
            <a:endParaRPr sz="700" dirty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000"/>
              </a:lnSpc>
            </a:pPr>
            <a:endParaRPr sz="1000" dirty="0"/>
          </a:p>
          <a:p>
            <a:pPr marL="112395" marR="124460" algn="ctr">
              <a:lnSpc>
                <a:spcPct val="100000"/>
              </a:lnSpc>
            </a:pP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Предложение за изискване за </a:t>
            </a:r>
            <a:r>
              <a:rPr lang="bg-BG" sz="1600" b="1" spc="-10" dirty="0">
                <a:solidFill>
                  <a:srgbClr val="4D4D4D"/>
                </a:solidFill>
                <a:latin typeface="Calibri"/>
                <a:cs typeface="Calibri"/>
              </a:rPr>
              <a:t>посочване на произхода</a:t>
            </a: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1600" spc="-40" dirty="0">
                <a:solidFill>
                  <a:srgbClr val="4D4D4D"/>
                </a:solidFill>
                <a:latin typeface="Calibri"/>
                <a:cs typeface="Calibri"/>
              </a:rPr>
              <a:t>за определени продукти</a:t>
            </a:r>
            <a:r>
              <a:rPr sz="1600" spc="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1600" spc="-2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sz="1600" spc="-15" dirty="0">
                <a:solidFill>
                  <a:srgbClr val="4D4D4D"/>
                </a:solidFill>
                <a:latin typeface="Calibri"/>
                <a:cs typeface="Calibri"/>
              </a:rPr>
              <a:t>022</a:t>
            </a:r>
            <a:r>
              <a:rPr sz="1600" spc="-5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200"/>
              </a:lnSpc>
              <a:spcBef>
                <a:spcPts val="42"/>
              </a:spcBef>
            </a:pPr>
            <a:endParaRPr sz="1200" dirty="0"/>
          </a:p>
          <a:p>
            <a:pPr marL="71755" marR="103505" indent="0" algn="ctr">
              <a:lnSpc>
                <a:spcPct val="100099"/>
              </a:lnSpc>
            </a:pP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Предложение за уредба за </a:t>
            </a:r>
            <a:r>
              <a:rPr lang="bg-BG" sz="1600" b="1" spc="-10" dirty="0">
                <a:solidFill>
                  <a:srgbClr val="4D4D4D"/>
                </a:solidFill>
                <a:latin typeface="Calibri"/>
                <a:cs typeface="Calibri"/>
              </a:rPr>
              <a:t>етикетиране на храни, произведени по устойчив начин </a:t>
            </a:r>
            <a:r>
              <a:rPr lang="bg-BG" sz="1600" spc="-20" dirty="0">
                <a:solidFill>
                  <a:srgbClr val="4D4D4D"/>
                </a:solidFill>
                <a:latin typeface="Calibri"/>
                <a:cs typeface="Calibri"/>
              </a:rPr>
              <a:t>за предоставяне на възможност на потребителите за избор на такива </a:t>
            </a:r>
            <a:r>
              <a:rPr sz="1600" spc="-5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1600" spc="-2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sz="1600" spc="-15" dirty="0">
                <a:solidFill>
                  <a:srgbClr val="4D4D4D"/>
                </a:solidFill>
                <a:latin typeface="Calibri"/>
                <a:cs typeface="Calibri"/>
              </a:rPr>
              <a:t>024</a:t>
            </a:r>
            <a:r>
              <a:rPr sz="1600" spc="-5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685833EA-A837-438F-8657-F967391BB7A7}"/>
              </a:ext>
            </a:extLst>
          </p:cNvPr>
          <p:cNvSpPr/>
          <p:nvPr/>
        </p:nvSpPr>
        <p:spPr>
          <a:xfrm>
            <a:off x="5678423" y="3305555"/>
            <a:ext cx="1478279" cy="1478280"/>
          </a:xfrm>
          <a:custGeom>
            <a:avLst/>
            <a:gdLst/>
            <a:ahLst/>
            <a:cxnLst/>
            <a:rect l="l" t="t" r="r" b="b"/>
            <a:pathLst>
              <a:path w="1478279" h="1478280">
                <a:moveTo>
                  <a:pt x="739139" y="0"/>
                </a:moveTo>
                <a:lnTo>
                  <a:pt x="678524" y="2450"/>
                </a:lnTo>
                <a:lnTo>
                  <a:pt x="619256" y="9675"/>
                </a:lnTo>
                <a:lnTo>
                  <a:pt x="561528" y="21483"/>
                </a:lnTo>
                <a:lnTo>
                  <a:pt x="505529" y="37685"/>
                </a:lnTo>
                <a:lnTo>
                  <a:pt x="451449" y="58090"/>
                </a:lnTo>
                <a:lnTo>
                  <a:pt x="399479" y="82508"/>
                </a:lnTo>
                <a:lnTo>
                  <a:pt x="349809" y="110749"/>
                </a:lnTo>
                <a:lnTo>
                  <a:pt x="302629" y="142622"/>
                </a:lnTo>
                <a:lnTo>
                  <a:pt x="258131" y="177936"/>
                </a:lnTo>
                <a:lnTo>
                  <a:pt x="216503" y="216503"/>
                </a:lnTo>
                <a:lnTo>
                  <a:pt x="177936" y="258131"/>
                </a:lnTo>
                <a:lnTo>
                  <a:pt x="142622" y="302629"/>
                </a:lnTo>
                <a:lnTo>
                  <a:pt x="110749" y="349809"/>
                </a:lnTo>
                <a:lnTo>
                  <a:pt x="82508" y="399479"/>
                </a:lnTo>
                <a:lnTo>
                  <a:pt x="58090" y="451449"/>
                </a:lnTo>
                <a:lnTo>
                  <a:pt x="37685" y="505529"/>
                </a:lnTo>
                <a:lnTo>
                  <a:pt x="21483" y="561528"/>
                </a:lnTo>
                <a:lnTo>
                  <a:pt x="9675" y="619256"/>
                </a:lnTo>
                <a:lnTo>
                  <a:pt x="2450" y="678524"/>
                </a:lnTo>
                <a:lnTo>
                  <a:pt x="0" y="739140"/>
                </a:lnTo>
                <a:lnTo>
                  <a:pt x="2450" y="799755"/>
                </a:lnTo>
                <a:lnTo>
                  <a:pt x="9675" y="859023"/>
                </a:lnTo>
                <a:lnTo>
                  <a:pt x="21483" y="916751"/>
                </a:lnTo>
                <a:lnTo>
                  <a:pt x="37685" y="972750"/>
                </a:lnTo>
                <a:lnTo>
                  <a:pt x="58090" y="1026830"/>
                </a:lnTo>
                <a:lnTo>
                  <a:pt x="82508" y="1078800"/>
                </a:lnTo>
                <a:lnTo>
                  <a:pt x="110749" y="1128470"/>
                </a:lnTo>
                <a:lnTo>
                  <a:pt x="142622" y="1175650"/>
                </a:lnTo>
                <a:lnTo>
                  <a:pt x="177936" y="1220148"/>
                </a:lnTo>
                <a:lnTo>
                  <a:pt x="216503" y="1261776"/>
                </a:lnTo>
                <a:lnTo>
                  <a:pt x="258131" y="1300343"/>
                </a:lnTo>
                <a:lnTo>
                  <a:pt x="302629" y="1335657"/>
                </a:lnTo>
                <a:lnTo>
                  <a:pt x="349809" y="1367530"/>
                </a:lnTo>
                <a:lnTo>
                  <a:pt x="399479" y="1395771"/>
                </a:lnTo>
                <a:lnTo>
                  <a:pt x="451449" y="1420189"/>
                </a:lnTo>
                <a:lnTo>
                  <a:pt x="505529" y="1440594"/>
                </a:lnTo>
                <a:lnTo>
                  <a:pt x="561528" y="1456796"/>
                </a:lnTo>
                <a:lnTo>
                  <a:pt x="619256" y="1468604"/>
                </a:lnTo>
                <a:lnTo>
                  <a:pt x="678524" y="1475829"/>
                </a:lnTo>
                <a:lnTo>
                  <a:pt x="739139" y="1478280"/>
                </a:lnTo>
                <a:lnTo>
                  <a:pt x="799755" y="1475829"/>
                </a:lnTo>
                <a:lnTo>
                  <a:pt x="859023" y="1468604"/>
                </a:lnTo>
                <a:lnTo>
                  <a:pt x="916751" y="1456796"/>
                </a:lnTo>
                <a:lnTo>
                  <a:pt x="972750" y="1440594"/>
                </a:lnTo>
                <a:lnTo>
                  <a:pt x="1026830" y="1420189"/>
                </a:lnTo>
                <a:lnTo>
                  <a:pt x="1078800" y="1395771"/>
                </a:lnTo>
                <a:lnTo>
                  <a:pt x="1128470" y="1367530"/>
                </a:lnTo>
                <a:lnTo>
                  <a:pt x="1175650" y="1335657"/>
                </a:lnTo>
                <a:lnTo>
                  <a:pt x="1220148" y="1300343"/>
                </a:lnTo>
                <a:lnTo>
                  <a:pt x="1261776" y="1261776"/>
                </a:lnTo>
                <a:lnTo>
                  <a:pt x="1300343" y="1220148"/>
                </a:lnTo>
                <a:lnTo>
                  <a:pt x="1335657" y="1175650"/>
                </a:lnTo>
                <a:lnTo>
                  <a:pt x="1367530" y="1128470"/>
                </a:lnTo>
                <a:lnTo>
                  <a:pt x="1395771" y="1078800"/>
                </a:lnTo>
                <a:lnTo>
                  <a:pt x="1420189" y="1026830"/>
                </a:lnTo>
                <a:lnTo>
                  <a:pt x="1440594" y="972750"/>
                </a:lnTo>
                <a:lnTo>
                  <a:pt x="1456796" y="916751"/>
                </a:lnTo>
                <a:lnTo>
                  <a:pt x="1468604" y="859023"/>
                </a:lnTo>
                <a:lnTo>
                  <a:pt x="1475829" y="799755"/>
                </a:lnTo>
                <a:lnTo>
                  <a:pt x="1478279" y="739140"/>
                </a:lnTo>
                <a:lnTo>
                  <a:pt x="1475829" y="678524"/>
                </a:lnTo>
                <a:lnTo>
                  <a:pt x="1468604" y="619256"/>
                </a:lnTo>
                <a:lnTo>
                  <a:pt x="1456796" y="561528"/>
                </a:lnTo>
                <a:lnTo>
                  <a:pt x="1440594" y="505529"/>
                </a:lnTo>
                <a:lnTo>
                  <a:pt x="1420189" y="451449"/>
                </a:lnTo>
                <a:lnTo>
                  <a:pt x="1395771" y="399479"/>
                </a:lnTo>
                <a:lnTo>
                  <a:pt x="1367530" y="349809"/>
                </a:lnTo>
                <a:lnTo>
                  <a:pt x="1335657" y="302629"/>
                </a:lnTo>
                <a:lnTo>
                  <a:pt x="1300343" y="258131"/>
                </a:lnTo>
                <a:lnTo>
                  <a:pt x="1261776" y="216503"/>
                </a:lnTo>
                <a:lnTo>
                  <a:pt x="1220148" y="177936"/>
                </a:lnTo>
                <a:lnTo>
                  <a:pt x="1175650" y="142622"/>
                </a:lnTo>
                <a:lnTo>
                  <a:pt x="1128470" y="110749"/>
                </a:lnTo>
                <a:lnTo>
                  <a:pt x="1078800" y="82508"/>
                </a:lnTo>
                <a:lnTo>
                  <a:pt x="1026830" y="58090"/>
                </a:lnTo>
                <a:lnTo>
                  <a:pt x="972750" y="37685"/>
                </a:lnTo>
                <a:lnTo>
                  <a:pt x="916751" y="21483"/>
                </a:lnTo>
                <a:lnTo>
                  <a:pt x="859023" y="9675"/>
                </a:lnTo>
                <a:lnTo>
                  <a:pt x="799755" y="2450"/>
                </a:lnTo>
                <a:lnTo>
                  <a:pt x="7391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178F98B2-916A-4655-B12C-C858582D63B9}"/>
              </a:ext>
            </a:extLst>
          </p:cNvPr>
          <p:cNvSpPr/>
          <p:nvPr/>
        </p:nvSpPr>
        <p:spPr>
          <a:xfrm>
            <a:off x="5792723" y="3447288"/>
            <a:ext cx="1296924" cy="12969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xmlns="" id="{C4D8AB02-AF7C-4F1D-B47A-C6BBE579DFF9}"/>
              </a:ext>
            </a:extLst>
          </p:cNvPr>
          <p:cNvSpPr/>
          <p:nvPr/>
        </p:nvSpPr>
        <p:spPr>
          <a:xfrm>
            <a:off x="757427" y="3782567"/>
            <a:ext cx="3717036" cy="1162812"/>
          </a:xfrm>
          <a:custGeom>
            <a:avLst/>
            <a:gdLst/>
            <a:ahLst/>
            <a:cxnLst/>
            <a:rect l="l" t="t" r="r" b="b"/>
            <a:pathLst>
              <a:path w="3717036" h="1162812">
                <a:moveTo>
                  <a:pt x="0" y="1162811"/>
                </a:moveTo>
                <a:lnTo>
                  <a:pt x="3717036" y="1162811"/>
                </a:lnTo>
                <a:lnTo>
                  <a:pt x="3717036" y="0"/>
                </a:lnTo>
                <a:lnTo>
                  <a:pt x="0" y="0"/>
                </a:lnTo>
                <a:lnTo>
                  <a:pt x="0" y="1162811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xmlns="" id="{6CC23E2C-571B-4C3E-9545-E5F5DEA231F7}"/>
              </a:ext>
            </a:extLst>
          </p:cNvPr>
          <p:cNvSpPr/>
          <p:nvPr/>
        </p:nvSpPr>
        <p:spPr>
          <a:xfrm>
            <a:off x="7063740" y="5428488"/>
            <a:ext cx="4693920" cy="1339596"/>
          </a:xfrm>
          <a:custGeom>
            <a:avLst/>
            <a:gdLst/>
            <a:ahLst/>
            <a:cxnLst/>
            <a:rect l="l" t="t" r="r" b="b"/>
            <a:pathLst>
              <a:path w="4693920" h="1339596">
                <a:moveTo>
                  <a:pt x="0" y="1339596"/>
                </a:moveTo>
                <a:lnTo>
                  <a:pt x="4693920" y="1339596"/>
                </a:lnTo>
                <a:lnTo>
                  <a:pt x="4693920" y="0"/>
                </a:lnTo>
                <a:lnTo>
                  <a:pt x="0" y="0"/>
                </a:lnTo>
                <a:lnTo>
                  <a:pt x="0" y="1339596"/>
                </a:lnTo>
                <a:close/>
              </a:path>
            </a:pathLst>
          </a:custGeom>
          <a:solidFill>
            <a:srgbClr val="D6EA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xmlns="" id="{3DD9C329-6748-4808-84B7-5030F39BAE8D}"/>
              </a:ext>
            </a:extLst>
          </p:cNvPr>
          <p:cNvSpPr/>
          <p:nvPr/>
        </p:nvSpPr>
        <p:spPr>
          <a:xfrm>
            <a:off x="7063740" y="5428488"/>
            <a:ext cx="4693920" cy="1339596"/>
          </a:xfrm>
          <a:custGeom>
            <a:avLst/>
            <a:gdLst/>
            <a:ahLst/>
            <a:cxnLst/>
            <a:rect l="l" t="t" r="r" b="b"/>
            <a:pathLst>
              <a:path w="4693920" h="1339596">
                <a:moveTo>
                  <a:pt x="0" y="1339596"/>
                </a:moveTo>
                <a:lnTo>
                  <a:pt x="4693920" y="1339596"/>
                </a:lnTo>
                <a:lnTo>
                  <a:pt x="4693920" y="0"/>
                </a:lnTo>
                <a:lnTo>
                  <a:pt x="0" y="0"/>
                </a:lnTo>
                <a:lnTo>
                  <a:pt x="0" y="1339596"/>
                </a:lnTo>
                <a:close/>
              </a:path>
            </a:pathLst>
          </a:custGeom>
          <a:ln w="12700">
            <a:solidFill>
              <a:srgbClr val="1D5F7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D8C6673A-E4F9-428B-BDC7-00EBDD64753A}"/>
              </a:ext>
            </a:extLst>
          </p:cNvPr>
          <p:cNvSpPr/>
          <p:nvPr/>
        </p:nvSpPr>
        <p:spPr>
          <a:xfrm>
            <a:off x="7133846" y="5727851"/>
            <a:ext cx="1972055" cy="10286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xmlns="" id="{F1F71A36-AA76-4AEF-8CD3-E005E8252F82}"/>
              </a:ext>
            </a:extLst>
          </p:cNvPr>
          <p:cNvSpPr/>
          <p:nvPr/>
        </p:nvSpPr>
        <p:spPr>
          <a:xfrm>
            <a:off x="9338310" y="5780273"/>
            <a:ext cx="961644" cy="9616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xmlns="" id="{B0C5CD68-7778-49C2-8000-28FD45B1DAE4}"/>
              </a:ext>
            </a:extLst>
          </p:cNvPr>
          <p:cNvSpPr/>
          <p:nvPr/>
        </p:nvSpPr>
        <p:spPr>
          <a:xfrm>
            <a:off x="10532364" y="5890259"/>
            <a:ext cx="1104900" cy="6522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xmlns="" id="{0C55345D-BACC-4888-AF1C-5E9FC7095A68}"/>
              </a:ext>
            </a:extLst>
          </p:cNvPr>
          <p:cNvSpPr txBox="1"/>
          <p:nvPr/>
        </p:nvSpPr>
        <p:spPr>
          <a:xfrm>
            <a:off x="7303007" y="5446672"/>
            <a:ext cx="1524000" cy="2181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bg-BG" sz="1400" spc="-10" dirty="0">
                <a:solidFill>
                  <a:srgbClr val="4D4D4D"/>
                </a:solidFill>
                <a:latin typeface="Arial"/>
                <a:cs typeface="Arial"/>
              </a:rPr>
              <a:t>Хранене</a:t>
            </a:r>
            <a:r>
              <a:rPr sz="1400" spc="-30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4D4D4D"/>
                </a:solidFill>
                <a:latin typeface="Arial"/>
                <a:cs typeface="Arial"/>
              </a:rPr>
              <a:t>-</a:t>
            </a:r>
            <a:r>
              <a:rPr sz="1400" spc="-20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lang="bg-BG" sz="1400" spc="0" dirty="0">
                <a:solidFill>
                  <a:srgbClr val="4D4D4D"/>
                </a:solidFill>
                <a:latin typeface="Arial"/>
                <a:cs typeface="Arial"/>
              </a:rPr>
              <a:t>здраве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xmlns="" id="{B6454BF2-453F-47D6-9370-757343B844F2}"/>
              </a:ext>
            </a:extLst>
          </p:cNvPr>
          <p:cNvSpPr txBox="1"/>
          <p:nvPr/>
        </p:nvSpPr>
        <p:spPr>
          <a:xfrm>
            <a:off x="9137269" y="5509809"/>
            <a:ext cx="1177925" cy="277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bg-BG" sz="1400" dirty="0">
                <a:solidFill>
                  <a:srgbClr val="4D4D4D"/>
                </a:solidFill>
                <a:latin typeface="Arial"/>
                <a:cs typeface="Arial"/>
              </a:rPr>
              <a:t>Околна среда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xmlns="" id="{31B10B02-9C4D-4198-896F-2496310C6081}"/>
              </a:ext>
            </a:extLst>
          </p:cNvPr>
          <p:cNvSpPr txBox="1"/>
          <p:nvPr/>
        </p:nvSpPr>
        <p:spPr>
          <a:xfrm>
            <a:off x="10727439" y="5490893"/>
            <a:ext cx="909825" cy="2778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bg-BG" sz="1400" dirty="0">
                <a:solidFill>
                  <a:srgbClr val="4D4D4D"/>
                </a:solidFill>
                <a:latin typeface="Arial"/>
                <a:cs typeface="Arial"/>
              </a:rPr>
              <a:t>социална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xmlns="" id="{E043403B-5BC9-4D98-9AC4-7BA5529740F8}"/>
              </a:ext>
            </a:extLst>
          </p:cNvPr>
          <p:cNvSpPr/>
          <p:nvPr/>
        </p:nvSpPr>
        <p:spPr>
          <a:xfrm>
            <a:off x="757427" y="5033906"/>
            <a:ext cx="3717036" cy="1339596"/>
          </a:xfrm>
          <a:custGeom>
            <a:avLst/>
            <a:gdLst/>
            <a:ahLst/>
            <a:cxnLst/>
            <a:rect l="l" t="t" r="r" b="b"/>
            <a:pathLst>
              <a:path w="3717036" h="1354836">
                <a:moveTo>
                  <a:pt x="0" y="1354835"/>
                </a:moveTo>
                <a:lnTo>
                  <a:pt x="3717036" y="1354835"/>
                </a:lnTo>
                <a:lnTo>
                  <a:pt x="3717036" y="0"/>
                </a:lnTo>
                <a:lnTo>
                  <a:pt x="0" y="0"/>
                </a:lnTo>
                <a:lnTo>
                  <a:pt x="0" y="1354835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xmlns="" id="{7E478054-F91D-43E6-8D4C-4C00A1E0768D}"/>
              </a:ext>
            </a:extLst>
          </p:cNvPr>
          <p:cNvSpPr txBox="1">
            <a:spLocks/>
          </p:cNvSpPr>
          <p:nvPr/>
        </p:nvSpPr>
        <p:spPr>
          <a:xfrm>
            <a:off x="724055" y="1231705"/>
            <a:ext cx="3692652" cy="284849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1651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Набелязване на най-добрите начини </a:t>
            </a:r>
            <a:r>
              <a:rPr lang="bg-BG" sz="1600" spc="-10">
                <a:solidFill>
                  <a:srgbClr val="4D4D4D"/>
                </a:solidFill>
                <a:latin typeface="Calibri"/>
                <a:cs typeface="Calibri"/>
              </a:rPr>
              <a:t>за определяне </a:t>
            </a: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на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1600" b="1" spc="-10" dirty="0">
                <a:solidFill>
                  <a:srgbClr val="4D4D4D"/>
                </a:solidFill>
                <a:latin typeface="Calibri"/>
                <a:cs typeface="Calibri"/>
              </a:rPr>
              <a:t>минимални задължителни критерии за обществени поръчки на устойчиво произведени храни 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1600" spc="-2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lang="bg-BG" sz="1600" spc="-15" dirty="0">
                <a:solidFill>
                  <a:srgbClr val="4D4D4D"/>
                </a:solidFill>
                <a:latin typeface="Calibri"/>
                <a:cs typeface="Calibri"/>
              </a:rPr>
              <a:t>021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lang="bg-BG" sz="1000" spc="-5" dirty="0">
              <a:solidFill>
                <a:srgbClr val="4D4D4D"/>
              </a:solidFill>
              <a:latin typeface="Calibri"/>
              <a:cs typeface="Calibri"/>
            </a:endParaRPr>
          </a:p>
          <a:p>
            <a:pPr marL="0" marR="1651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bg-BG" sz="200" dirty="0"/>
          </a:p>
          <a:p>
            <a:pPr marL="0" indent="0">
              <a:lnSpc>
                <a:spcPts val="1000"/>
              </a:lnSpc>
              <a:spcBef>
                <a:spcPts val="13"/>
              </a:spcBef>
              <a:buFont typeface="Arial" panose="020B0604020202020204" pitchFamily="34" charset="0"/>
              <a:buNone/>
            </a:pPr>
            <a:endParaRPr lang="bg-BG" sz="200" dirty="0"/>
          </a:p>
          <a:p>
            <a:pPr marL="154305" marR="153670" indent="0" algn="ctr">
              <a:lnSpc>
                <a:spcPct val="100099"/>
              </a:lnSpc>
              <a:buFont typeface="Arial" panose="020B0604020202020204" pitchFamily="34" charset="0"/>
              <a:buNone/>
            </a:pPr>
            <a:r>
              <a:rPr lang="bg-BG" sz="1600" spc="-40" dirty="0">
                <a:solidFill>
                  <a:srgbClr val="4D4D4D"/>
                </a:solidFill>
                <a:latin typeface="Calibri"/>
                <a:cs typeface="Calibri"/>
              </a:rPr>
              <a:t>Преглед на </a:t>
            </a:r>
            <a:r>
              <a:rPr lang="bg-BG" sz="1600" b="1" spc="-40" dirty="0">
                <a:solidFill>
                  <a:srgbClr val="4D4D4D"/>
                </a:solidFill>
                <a:latin typeface="Calibri"/>
                <a:cs typeface="Calibri"/>
              </a:rPr>
              <a:t>схемата на ЕС </a:t>
            </a:r>
            <a:r>
              <a:rPr lang="bg-BG" sz="1600" b="1" spc="-10" dirty="0">
                <a:solidFill>
                  <a:srgbClr val="4D4D4D"/>
                </a:solidFill>
                <a:latin typeface="Calibri"/>
                <a:cs typeface="Calibri"/>
              </a:rPr>
              <a:t>за училищата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:</a:t>
            </a:r>
            <a:r>
              <a:rPr lang="bg-BG" sz="1600" spc="4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1600" spc="-40" dirty="0">
                <a:solidFill>
                  <a:srgbClr val="4D4D4D"/>
                </a:solidFill>
                <a:latin typeface="Calibri"/>
                <a:cs typeface="Calibri"/>
              </a:rPr>
              <a:t>прехвърляне на акцента</a:t>
            </a:r>
            <a:r>
              <a:rPr lang="bg-BG" sz="1600" spc="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върху устойчиво произведени храни 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1600" spc="-2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lang="bg-BG" sz="1600" spc="-15" dirty="0">
                <a:solidFill>
                  <a:srgbClr val="4D4D4D"/>
                </a:solidFill>
                <a:latin typeface="Calibri"/>
                <a:cs typeface="Calibri"/>
              </a:rPr>
              <a:t>023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lang="bg-BG" sz="1600" dirty="0">
              <a:latin typeface="Calibri"/>
              <a:cs typeface="Calibri"/>
            </a:endParaRPr>
          </a:p>
          <a:p>
            <a:pPr>
              <a:lnSpc>
                <a:spcPts val="750"/>
              </a:lnSpc>
              <a:spcBef>
                <a:spcPts val="8"/>
              </a:spcBef>
            </a:pPr>
            <a:endParaRPr lang="bg-BG" sz="750" dirty="0"/>
          </a:p>
          <a:p>
            <a:pPr marL="18415" marR="1905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bg-BG" sz="1600" spc="-40" dirty="0">
                <a:solidFill>
                  <a:srgbClr val="4D4D4D"/>
                </a:solidFill>
                <a:latin typeface="Calibri"/>
                <a:cs typeface="Calibri"/>
              </a:rPr>
              <a:t>Преглед на </a:t>
            </a:r>
            <a:r>
              <a:rPr lang="bg-BG" sz="1600" b="1" spc="-40" dirty="0">
                <a:solidFill>
                  <a:srgbClr val="4D4D4D"/>
                </a:solidFill>
                <a:latin typeface="Calibri"/>
                <a:cs typeface="Calibri"/>
              </a:rPr>
              <a:t>програмата на ЕС за промоция</a:t>
            </a:r>
            <a:r>
              <a:rPr lang="bg-BG" sz="1600" spc="-40" dirty="0">
                <a:solidFill>
                  <a:srgbClr val="4D4D4D"/>
                </a:solidFill>
                <a:latin typeface="Calibri"/>
                <a:cs typeface="Calibri"/>
              </a:rPr>
              <a:t> за селскостопански продукти и храни </a:t>
            </a: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(за насърчаване устойчивото производство и потребление)</a:t>
            </a:r>
            <a:r>
              <a:rPr lang="bg-BG" sz="1600" spc="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1600" spc="-25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lang="bg-BG" sz="1600" spc="-20" dirty="0">
                <a:solidFill>
                  <a:srgbClr val="4D4D4D"/>
                </a:solidFill>
                <a:latin typeface="Calibri"/>
                <a:cs typeface="Calibri"/>
              </a:rPr>
              <a:t>020</a:t>
            </a:r>
            <a:r>
              <a:rPr lang="bg-BG" sz="1600" spc="-5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</a:p>
          <a:p>
            <a:pPr marL="18415" marR="1905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bg-BG" sz="600" dirty="0">
              <a:latin typeface="Calibri"/>
              <a:cs typeface="Calibri"/>
            </a:endParaRPr>
          </a:p>
          <a:p>
            <a:pPr marL="12700" marR="1270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bg-BG" sz="1600" b="1" spc="-10" dirty="0">
                <a:solidFill>
                  <a:srgbClr val="4D4D4D"/>
                </a:solidFill>
                <a:latin typeface="Calibri"/>
                <a:cs typeface="Calibri"/>
              </a:rPr>
              <a:t>Предложение за ДДС </a:t>
            </a:r>
            <a:r>
              <a:rPr lang="bg-BG" sz="1600" spc="-10" dirty="0">
                <a:solidFill>
                  <a:srgbClr val="4D4D4D"/>
                </a:solidFill>
                <a:latin typeface="Calibri"/>
                <a:cs typeface="Calibri"/>
              </a:rPr>
              <a:t>(обект на обсъждане в Съвета): да позволи по-целенасочено използване на ставките (напр. за подкрепя биологични плодове и зеленчуци)</a:t>
            </a: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xmlns="" id="{4C178830-01A4-4EE3-86B0-95F37A7A4EDD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3765">
              <a:lnSpc>
                <a:spcPct val="100000"/>
              </a:lnSpc>
            </a:pPr>
            <a:r>
              <a:rPr lang="ru-RU" sz="3200" spc="-20" dirty="0">
                <a:solidFill>
                  <a:srgbClr val="034EA1"/>
                </a:solidFill>
                <a:latin typeface="Calibri"/>
                <a:cs typeface="Calibri"/>
              </a:rPr>
              <a:t>Действия за </a:t>
            </a:r>
            <a:r>
              <a:rPr lang="bg-BG" sz="3200" spc="-20" dirty="0">
                <a:solidFill>
                  <a:srgbClr val="034EA1"/>
                </a:solidFill>
                <a:latin typeface="Calibri"/>
                <a:cs typeface="Calibri"/>
              </a:rPr>
              <a:t>стимулиране прехода към </a:t>
            </a:r>
            <a:r>
              <a:rPr lang="bg-BG" sz="3200" spc="-50" dirty="0">
                <a:solidFill>
                  <a:srgbClr val="034EA1"/>
                </a:solidFill>
                <a:latin typeface="Calibri"/>
                <a:cs typeface="Calibri"/>
              </a:rPr>
              <a:t>здравословно хранене и устойчиво потребление на храни</a:t>
            </a:r>
            <a:endParaRPr lang="bg-BG" sz="3200" dirty="0">
              <a:latin typeface="Calibri"/>
              <a:cs typeface="Calibri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xmlns="" id="{8C045C4B-7370-41D1-9298-A991AD659E4B}"/>
              </a:ext>
            </a:extLst>
          </p:cNvPr>
          <p:cNvSpPr/>
          <p:nvPr/>
        </p:nvSpPr>
        <p:spPr>
          <a:xfrm>
            <a:off x="838960" y="307144"/>
            <a:ext cx="45719" cy="586935"/>
          </a:xfrm>
          <a:custGeom>
            <a:avLst/>
            <a:gdLst/>
            <a:ahLst/>
            <a:cxnLst/>
            <a:rect l="l" t="t" r="r" b="b"/>
            <a:pathLst>
              <a:path h="1276350">
                <a:moveTo>
                  <a:pt x="0" y="0"/>
                </a:moveTo>
                <a:lnTo>
                  <a:pt x="0" y="1276350"/>
                </a:lnTo>
              </a:path>
            </a:pathLst>
          </a:custGeom>
          <a:ln w="28575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3159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xmlns="" id="{E02AC66F-6664-4EB0-908A-E7CF85EEB075}"/>
              </a:ext>
            </a:extLst>
          </p:cNvPr>
          <p:cNvSpPr/>
          <p:nvPr/>
        </p:nvSpPr>
        <p:spPr>
          <a:xfrm>
            <a:off x="838961" y="773430"/>
            <a:ext cx="0" cy="402590"/>
          </a:xfrm>
          <a:custGeom>
            <a:avLst/>
            <a:gdLst/>
            <a:ahLst/>
            <a:cxnLst/>
            <a:rect l="l" t="t" r="r" b="b"/>
            <a:pathLst>
              <a:path h="402590">
                <a:moveTo>
                  <a:pt x="0" y="0"/>
                </a:moveTo>
                <a:lnTo>
                  <a:pt x="0" y="402590"/>
                </a:lnTo>
              </a:path>
            </a:pathLst>
          </a:custGeom>
          <a:ln w="381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xmlns="" id="{7C2F6B28-AD82-4049-AE45-AEEDD2809625}"/>
              </a:ext>
            </a:extLst>
          </p:cNvPr>
          <p:cNvSpPr txBox="1"/>
          <p:nvPr/>
        </p:nvSpPr>
        <p:spPr>
          <a:xfrm>
            <a:off x="1059814" y="1271015"/>
            <a:ext cx="10293986" cy="11131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Ангажираност за постигне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целите на ООН (</a:t>
            </a:r>
            <a:r>
              <a:rPr lang="bg-BG" sz="2200" b="1" spc="-20" dirty="0">
                <a:solidFill>
                  <a:srgbClr val="4D4D4D"/>
                </a:solidFill>
                <a:latin typeface="Calibri"/>
                <a:cs typeface="Calibri"/>
              </a:rPr>
              <a:t>UN</a:t>
            </a:r>
            <a:r>
              <a:rPr lang="bg-BG" sz="2200" b="1" spc="-2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SDG)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-10" dirty="0">
                <a:solidFill>
                  <a:srgbClr val="4D4D4D"/>
                </a:solidFill>
                <a:cs typeface="Calibri"/>
              </a:rPr>
              <a:t>за намаляване до 2030 г. 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наполовина на хранителните отпадъци на ниво търговия на дребно и потребители и намаляване  загубите на храна по веригите за производство и доставка на храни</a:t>
            </a:r>
            <a:r>
              <a:rPr lang="ru-RU" sz="2200" b="1" spc="-10" dirty="0">
                <a:solidFill>
                  <a:srgbClr val="4D4D4D"/>
                </a:solidFill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xmlns="" id="{4ECB6066-B086-43CC-A28F-D70B2C066DAE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34670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1385">
              <a:lnSpc>
                <a:spcPct val="100000"/>
              </a:lnSpc>
            </a:pPr>
            <a:r>
              <a:rPr lang="ru-RU" sz="3200" spc="-20">
                <a:solidFill>
                  <a:srgbClr val="034EA1"/>
                </a:solidFill>
                <a:latin typeface="Calibri"/>
                <a:cs typeface="Calibri"/>
              </a:rPr>
              <a:t>Действия за намаляване загубата и разхищението на храни</a:t>
            </a:r>
            <a:endParaRPr lang="ru-RU" sz="3200" dirty="0">
              <a:latin typeface="Calibri"/>
              <a:cs typeface="Calibri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E4507566-1D95-477D-A9AC-88313C64DF50}"/>
              </a:ext>
            </a:extLst>
          </p:cNvPr>
          <p:cNvSpPr/>
          <p:nvPr/>
        </p:nvSpPr>
        <p:spPr>
          <a:xfrm>
            <a:off x="974775" y="5105359"/>
            <a:ext cx="4486274" cy="1183365"/>
          </a:xfrm>
          <a:custGeom>
            <a:avLst/>
            <a:gdLst/>
            <a:ahLst/>
            <a:cxnLst/>
            <a:rect l="l" t="t" r="r" b="b"/>
            <a:pathLst>
              <a:path w="2604516" h="1004315">
                <a:moveTo>
                  <a:pt x="0" y="1004316"/>
                </a:moveTo>
                <a:lnTo>
                  <a:pt x="2604516" y="1004316"/>
                </a:lnTo>
                <a:lnTo>
                  <a:pt x="2604516" y="0"/>
                </a:lnTo>
                <a:lnTo>
                  <a:pt x="0" y="0"/>
                </a:lnTo>
                <a:lnTo>
                  <a:pt x="0" y="1004316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xmlns="" id="{D9FE68B2-F5E5-427B-B6EC-1AF0E28B5EBE}"/>
              </a:ext>
            </a:extLst>
          </p:cNvPr>
          <p:cNvSpPr/>
          <p:nvPr/>
        </p:nvSpPr>
        <p:spPr>
          <a:xfrm>
            <a:off x="6539483" y="4174235"/>
            <a:ext cx="3358896" cy="1116341"/>
          </a:xfrm>
          <a:custGeom>
            <a:avLst/>
            <a:gdLst/>
            <a:ahLst/>
            <a:cxnLst/>
            <a:rect l="l" t="t" r="r" b="b"/>
            <a:pathLst>
              <a:path w="2606039" h="1004315">
                <a:moveTo>
                  <a:pt x="0" y="1004315"/>
                </a:moveTo>
                <a:lnTo>
                  <a:pt x="2606039" y="1004315"/>
                </a:lnTo>
                <a:lnTo>
                  <a:pt x="2606039" y="0"/>
                </a:lnTo>
                <a:lnTo>
                  <a:pt x="0" y="0"/>
                </a:lnTo>
                <a:lnTo>
                  <a:pt x="0" y="10043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xmlns="" id="{E95C109E-45CA-44B3-AB4E-412F2773605D}"/>
              </a:ext>
            </a:extLst>
          </p:cNvPr>
          <p:cNvSpPr/>
          <p:nvPr/>
        </p:nvSpPr>
        <p:spPr>
          <a:xfrm>
            <a:off x="6539483" y="4399797"/>
            <a:ext cx="4738117" cy="1540765"/>
          </a:xfrm>
          <a:custGeom>
            <a:avLst/>
            <a:gdLst/>
            <a:ahLst/>
            <a:cxnLst/>
            <a:rect l="l" t="t" r="r" b="b"/>
            <a:pathLst>
              <a:path w="2606039" h="1004315">
                <a:moveTo>
                  <a:pt x="0" y="1004315"/>
                </a:moveTo>
                <a:lnTo>
                  <a:pt x="2606039" y="1004315"/>
                </a:lnTo>
                <a:lnTo>
                  <a:pt x="2606039" y="0"/>
                </a:lnTo>
                <a:lnTo>
                  <a:pt x="0" y="0"/>
                </a:lnTo>
                <a:lnTo>
                  <a:pt x="0" y="1004315"/>
                </a:lnTo>
                <a:close/>
              </a:path>
            </a:pathLst>
          </a:custGeom>
          <a:ln w="127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xmlns="" id="{1A39A3DE-939B-4729-AE77-E80D7EF77A1B}"/>
              </a:ext>
            </a:extLst>
          </p:cNvPr>
          <p:cNvSpPr/>
          <p:nvPr/>
        </p:nvSpPr>
        <p:spPr>
          <a:xfrm>
            <a:off x="6539483" y="2849879"/>
            <a:ext cx="4029455" cy="1037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xmlns="" id="{7D7B5907-25A8-4CF1-A1C5-54651F4735F0}"/>
              </a:ext>
            </a:extLst>
          </p:cNvPr>
          <p:cNvSpPr/>
          <p:nvPr/>
        </p:nvSpPr>
        <p:spPr>
          <a:xfrm>
            <a:off x="3323845" y="2736341"/>
            <a:ext cx="2208276" cy="22539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xmlns="" id="{6D903D24-ACDC-4510-B7FE-C33089629DF6}"/>
              </a:ext>
            </a:extLst>
          </p:cNvPr>
          <p:cNvSpPr/>
          <p:nvPr/>
        </p:nvSpPr>
        <p:spPr>
          <a:xfrm>
            <a:off x="673608" y="2709672"/>
            <a:ext cx="2253996" cy="2252472"/>
          </a:xfrm>
          <a:custGeom>
            <a:avLst/>
            <a:gdLst/>
            <a:ahLst/>
            <a:cxnLst/>
            <a:rect l="l" t="t" r="r" b="b"/>
            <a:pathLst>
              <a:path w="2253996" h="2252472">
                <a:moveTo>
                  <a:pt x="1126998" y="0"/>
                </a:moveTo>
                <a:lnTo>
                  <a:pt x="1034566" y="3733"/>
                </a:lnTo>
                <a:lnTo>
                  <a:pt x="944192" y="14739"/>
                </a:lnTo>
                <a:lnTo>
                  <a:pt x="856166" y="32728"/>
                </a:lnTo>
                <a:lnTo>
                  <a:pt x="770778" y="57412"/>
                </a:lnTo>
                <a:lnTo>
                  <a:pt x="688318" y="88499"/>
                </a:lnTo>
                <a:lnTo>
                  <a:pt x="609076" y="125700"/>
                </a:lnTo>
                <a:lnTo>
                  <a:pt x="533342" y="168725"/>
                </a:lnTo>
                <a:lnTo>
                  <a:pt x="461406" y="217285"/>
                </a:lnTo>
                <a:lnTo>
                  <a:pt x="393558" y="271090"/>
                </a:lnTo>
                <a:lnTo>
                  <a:pt x="330088" y="329850"/>
                </a:lnTo>
                <a:lnTo>
                  <a:pt x="271287" y="393276"/>
                </a:lnTo>
                <a:lnTo>
                  <a:pt x="217444" y="461077"/>
                </a:lnTo>
                <a:lnTo>
                  <a:pt x="168849" y="532963"/>
                </a:lnTo>
                <a:lnTo>
                  <a:pt x="125792" y="608646"/>
                </a:lnTo>
                <a:lnTo>
                  <a:pt x="88564" y="687835"/>
                </a:lnTo>
                <a:lnTo>
                  <a:pt x="57454" y="770241"/>
                </a:lnTo>
                <a:lnTo>
                  <a:pt x="32753" y="855574"/>
                </a:lnTo>
                <a:lnTo>
                  <a:pt x="14750" y="943544"/>
                </a:lnTo>
                <a:lnTo>
                  <a:pt x="3735" y="1033861"/>
                </a:lnTo>
                <a:lnTo>
                  <a:pt x="0" y="1126235"/>
                </a:lnTo>
                <a:lnTo>
                  <a:pt x="3735" y="1218610"/>
                </a:lnTo>
                <a:lnTo>
                  <a:pt x="14750" y="1308927"/>
                </a:lnTo>
                <a:lnTo>
                  <a:pt x="32753" y="1396897"/>
                </a:lnTo>
                <a:lnTo>
                  <a:pt x="57454" y="1482230"/>
                </a:lnTo>
                <a:lnTo>
                  <a:pt x="88564" y="1564636"/>
                </a:lnTo>
                <a:lnTo>
                  <a:pt x="125792" y="1643825"/>
                </a:lnTo>
                <a:lnTo>
                  <a:pt x="168849" y="1719508"/>
                </a:lnTo>
                <a:lnTo>
                  <a:pt x="217444" y="1791394"/>
                </a:lnTo>
                <a:lnTo>
                  <a:pt x="271287" y="1859195"/>
                </a:lnTo>
                <a:lnTo>
                  <a:pt x="330088" y="1922621"/>
                </a:lnTo>
                <a:lnTo>
                  <a:pt x="393558" y="1981381"/>
                </a:lnTo>
                <a:lnTo>
                  <a:pt x="461406" y="2035186"/>
                </a:lnTo>
                <a:lnTo>
                  <a:pt x="533342" y="2083746"/>
                </a:lnTo>
                <a:lnTo>
                  <a:pt x="609076" y="2126771"/>
                </a:lnTo>
                <a:lnTo>
                  <a:pt x="688318" y="2163972"/>
                </a:lnTo>
                <a:lnTo>
                  <a:pt x="770778" y="2195059"/>
                </a:lnTo>
                <a:lnTo>
                  <a:pt x="856166" y="2219743"/>
                </a:lnTo>
                <a:lnTo>
                  <a:pt x="944192" y="2237732"/>
                </a:lnTo>
                <a:lnTo>
                  <a:pt x="1034566" y="2248738"/>
                </a:lnTo>
                <a:lnTo>
                  <a:pt x="1126998" y="2252472"/>
                </a:lnTo>
                <a:lnTo>
                  <a:pt x="1219429" y="2248738"/>
                </a:lnTo>
                <a:lnTo>
                  <a:pt x="1309803" y="2237732"/>
                </a:lnTo>
                <a:lnTo>
                  <a:pt x="1397829" y="2219743"/>
                </a:lnTo>
                <a:lnTo>
                  <a:pt x="1483217" y="2195059"/>
                </a:lnTo>
                <a:lnTo>
                  <a:pt x="1565677" y="2163972"/>
                </a:lnTo>
                <a:lnTo>
                  <a:pt x="1644919" y="2126771"/>
                </a:lnTo>
                <a:lnTo>
                  <a:pt x="1720653" y="2083746"/>
                </a:lnTo>
                <a:lnTo>
                  <a:pt x="1792589" y="2035186"/>
                </a:lnTo>
                <a:lnTo>
                  <a:pt x="1860437" y="1981381"/>
                </a:lnTo>
                <a:lnTo>
                  <a:pt x="1923907" y="1922621"/>
                </a:lnTo>
                <a:lnTo>
                  <a:pt x="1982708" y="1859195"/>
                </a:lnTo>
                <a:lnTo>
                  <a:pt x="2036551" y="1791394"/>
                </a:lnTo>
                <a:lnTo>
                  <a:pt x="2085146" y="1719508"/>
                </a:lnTo>
                <a:lnTo>
                  <a:pt x="2128203" y="1643825"/>
                </a:lnTo>
                <a:lnTo>
                  <a:pt x="2165431" y="1564636"/>
                </a:lnTo>
                <a:lnTo>
                  <a:pt x="2196541" y="1482230"/>
                </a:lnTo>
                <a:lnTo>
                  <a:pt x="2221242" y="1396897"/>
                </a:lnTo>
                <a:lnTo>
                  <a:pt x="2239245" y="1308927"/>
                </a:lnTo>
                <a:lnTo>
                  <a:pt x="2250260" y="1218610"/>
                </a:lnTo>
                <a:lnTo>
                  <a:pt x="2253996" y="1126235"/>
                </a:lnTo>
                <a:lnTo>
                  <a:pt x="2250260" y="1033861"/>
                </a:lnTo>
                <a:lnTo>
                  <a:pt x="2239245" y="943544"/>
                </a:lnTo>
                <a:lnTo>
                  <a:pt x="2221242" y="855574"/>
                </a:lnTo>
                <a:lnTo>
                  <a:pt x="2196541" y="770241"/>
                </a:lnTo>
                <a:lnTo>
                  <a:pt x="2165431" y="687835"/>
                </a:lnTo>
                <a:lnTo>
                  <a:pt x="2128203" y="608646"/>
                </a:lnTo>
                <a:lnTo>
                  <a:pt x="2085146" y="532963"/>
                </a:lnTo>
                <a:lnTo>
                  <a:pt x="2036551" y="461077"/>
                </a:lnTo>
                <a:lnTo>
                  <a:pt x="1982708" y="393276"/>
                </a:lnTo>
                <a:lnTo>
                  <a:pt x="1923907" y="329850"/>
                </a:lnTo>
                <a:lnTo>
                  <a:pt x="1860437" y="271090"/>
                </a:lnTo>
                <a:lnTo>
                  <a:pt x="1792589" y="217285"/>
                </a:lnTo>
                <a:lnTo>
                  <a:pt x="1720653" y="168725"/>
                </a:lnTo>
                <a:lnTo>
                  <a:pt x="1644919" y="125700"/>
                </a:lnTo>
                <a:lnTo>
                  <a:pt x="1565677" y="88499"/>
                </a:lnTo>
                <a:lnTo>
                  <a:pt x="1483217" y="57412"/>
                </a:lnTo>
                <a:lnTo>
                  <a:pt x="1397829" y="32728"/>
                </a:lnTo>
                <a:lnTo>
                  <a:pt x="1309803" y="14739"/>
                </a:lnTo>
                <a:lnTo>
                  <a:pt x="1219429" y="3733"/>
                </a:lnTo>
                <a:lnTo>
                  <a:pt x="1126998" y="0"/>
                </a:lnTo>
                <a:close/>
              </a:path>
            </a:pathLst>
          </a:custGeom>
          <a:solidFill>
            <a:srgbClr val="D6EA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xmlns="" id="{66A3D27A-F749-42C7-BD0E-6D7DB4CB0B84}"/>
              </a:ext>
            </a:extLst>
          </p:cNvPr>
          <p:cNvSpPr/>
          <p:nvPr/>
        </p:nvSpPr>
        <p:spPr>
          <a:xfrm>
            <a:off x="621791" y="2709672"/>
            <a:ext cx="2164080" cy="21640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0F1F7DB-3B5F-42BA-AD12-DA13C8811429}"/>
              </a:ext>
            </a:extLst>
          </p:cNvPr>
          <p:cNvSpPr txBox="1"/>
          <p:nvPr/>
        </p:nvSpPr>
        <p:spPr>
          <a:xfrm>
            <a:off x="6629400" y="4602321"/>
            <a:ext cx="4347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Ревизия на правилата за означаване на срока на минимална трайност - </a:t>
            </a:r>
            <a:r>
              <a:rPr lang="bg-BG" b="1" dirty="0"/>
              <a:t>датите</a:t>
            </a:r>
            <a:r>
              <a:rPr lang="bg-BG" dirty="0"/>
              <a:t> за „използвай преди/до“ и „най-добър до“ (2022)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308D9B1-41AE-4FC1-B551-7A440CD584A9}"/>
              </a:ext>
            </a:extLst>
          </p:cNvPr>
          <p:cNvSpPr txBox="1"/>
          <p:nvPr/>
        </p:nvSpPr>
        <p:spPr>
          <a:xfrm>
            <a:off x="6629400" y="3973059"/>
            <a:ext cx="393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БЕЗОПАСНОСТ	     КАЧЕСТВО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83535EA-DA9A-4F39-9F43-08DE4A7E2DB1}"/>
              </a:ext>
            </a:extLst>
          </p:cNvPr>
          <p:cNvSpPr txBox="1"/>
          <p:nvPr/>
        </p:nvSpPr>
        <p:spPr>
          <a:xfrm>
            <a:off x="1160700" y="5373875"/>
            <a:ext cx="4300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pc="-40" dirty="0">
                <a:solidFill>
                  <a:srgbClr val="4D4D4D"/>
                </a:solidFill>
                <a:latin typeface="Calibri"/>
                <a:cs typeface="Calibri"/>
              </a:rPr>
              <a:t>Предложение за </a:t>
            </a:r>
            <a:r>
              <a:rPr lang="bg-BG" b="1" spc="-40" dirty="0">
                <a:solidFill>
                  <a:srgbClr val="4D4D4D"/>
                </a:solidFill>
                <a:latin typeface="Calibri"/>
                <a:cs typeface="Calibri"/>
              </a:rPr>
              <a:t>цели на ЕС за намаляване разхищението на храни </a:t>
            </a:r>
            <a:r>
              <a:rPr lang="bg-BG" dirty="0"/>
              <a:t>(2023)</a:t>
            </a:r>
          </a:p>
        </p:txBody>
      </p:sp>
    </p:spTree>
    <p:extLst>
      <p:ext uri="{BB962C8B-B14F-4D97-AF65-F5344CB8AC3E}">
        <p14:creationId xmlns:p14="http://schemas.microsoft.com/office/powerpoint/2010/main" val="106054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xmlns="" id="{6877ACE5-C157-46B4-8691-787F10B6A5A9}"/>
              </a:ext>
            </a:extLst>
          </p:cNvPr>
          <p:cNvSpPr/>
          <p:nvPr/>
        </p:nvSpPr>
        <p:spPr>
          <a:xfrm>
            <a:off x="838961" y="773430"/>
            <a:ext cx="0" cy="402590"/>
          </a:xfrm>
          <a:custGeom>
            <a:avLst/>
            <a:gdLst/>
            <a:ahLst/>
            <a:cxnLst/>
            <a:rect l="l" t="t" r="r" b="b"/>
            <a:pathLst>
              <a:path h="402590">
                <a:moveTo>
                  <a:pt x="0" y="0"/>
                </a:moveTo>
                <a:lnTo>
                  <a:pt x="0" y="402590"/>
                </a:lnTo>
              </a:path>
            </a:pathLst>
          </a:custGeom>
          <a:ln w="381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xmlns="" id="{4DBB37F7-18E8-4A71-BAC0-9C10F976C557}"/>
              </a:ext>
            </a:extLst>
          </p:cNvPr>
          <p:cNvSpPr txBox="1"/>
          <p:nvPr/>
        </p:nvSpPr>
        <p:spPr>
          <a:xfrm>
            <a:off x="838961" y="1452880"/>
            <a:ext cx="10323830" cy="4953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dirty="0">
                <a:solidFill>
                  <a:srgbClr val="4D4D4D"/>
                </a:solidFill>
                <a:latin typeface="Calibri"/>
                <a:cs typeface="Calibri"/>
              </a:rPr>
              <a:t>Хоризонт</a:t>
            </a:r>
            <a:r>
              <a:rPr lang="bg-BG" sz="2200" b="1" spc="-4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:</a:t>
            </a:r>
            <a:r>
              <a:rPr lang="bg-BG" sz="2200" b="1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допълнително за приоритети по Зеления пакт на обща </a:t>
            </a:r>
            <a:r>
              <a:rPr lang="bg-BG" sz="2200" spc="0" dirty="0" err="1">
                <a:solidFill>
                  <a:srgbClr val="4D4D4D"/>
                </a:solidFill>
                <a:latin typeface="Calibri"/>
                <a:cs typeface="Calibri"/>
              </a:rPr>
              <a:t>ст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-т </a:t>
            </a: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dirty="0">
                <a:solidFill>
                  <a:srgbClr val="4D4D4D"/>
                </a:solidFill>
                <a:cs typeface="Calibri"/>
              </a:rPr>
              <a:t>1</a:t>
            </a:r>
            <a:r>
              <a:rPr lang="bg-BG" sz="2200" spc="-25" dirty="0">
                <a:solidFill>
                  <a:srgbClr val="4D4D4D"/>
                </a:solidFill>
                <a:cs typeface="Calibri"/>
              </a:rPr>
              <a:t> </a:t>
            </a:r>
            <a:r>
              <a:rPr lang="bg-BG" sz="2200" dirty="0">
                <a:solidFill>
                  <a:srgbClr val="4D4D4D"/>
                </a:solidFill>
                <a:cs typeface="Calibri"/>
              </a:rPr>
              <a:t>млрд.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EUR (2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7"/>
              </a:spcBef>
              <a:buClr>
                <a:srgbClr val="034EA1"/>
              </a:buClr>
              <a:buFont typeface="Arial"/>
              <a:buChar char="•"/>
            </a:pPr>
            <a:endParaRPr lang="bg-BG" sz="2200" dirty="0"/>
          </a:p>
          <a:p>
            <a:pPr marL="241300" marR="86614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Хоризонт Европа: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10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млрд.</a:t>
            </a:r>
            <a:r>
              <a:rPr lang="bg-BG" sz="2200" spc="-15" dirty="0">
                <a:solidFill>
                  <a:srgbClr val="4D4D4D"/>
                </a:solidFill>
                <a:cs typeface="Calibri"/>
              </a:rPr>
              <a:t> EUR</a:t>
            </a:r>
            <a:r>
              <a:rPr lang="bg-BG" sz="2200" spc="-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в R&amp;I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-45" dirty="0">
                <a:solidFill>
                  <a:srgbClr val="4D4D4D"/>
                </a:solidFill>
                <a:latin typeface="Calibri"/>
                <a:cs typeface="Calibri"/>
              </a:rPr>
              <a:t>свързани с храни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lang="bg-BG" sz="2200" spc="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биоикономика, природни ресурси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, селско стопанство,</a:t>
            </a:r>
            <a:r>
              <a:rPr lang="bg-BG" sz="2200" spc="-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рибарство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, </a:t>
            </a:r>
            <a:r>
              <a:rPr lang="bg-BG" sz="2200" spc="5" dirty="0">
                <a:solidFill>
                  <a:srgbClr val="4D4D4D"/>
                </a:solidFill>
                <a:latin typeface="Calibri"/>
                <a:cs typeface="Calibri"/>
              </a:rPr>
              <a:t>аквакултури и околна среда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6"/>
              </a:spcBef>
              <a:buClr>
                <a:srgbClr val="034EA1"/>
              </a:buClr>
              <a:buFont typeface="Arial"/>
              <a:buChar char="•"/>
            </a:pPr>
            <a:endParaRPr lang="bg-BG"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-55" dirty="0">
                <a:solidFill>
                  <a:srgbClr val="4D4D4D"/>
                </a:solidFill>
                <a:latin typeface="Calibri"/>
                <a:cs typeface="Calibri"/>
              </a:rPr>
              <a:t>Партньорство</a:t>
            </a: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 за продоволствените системи </a:t>
            </a:r>
            <a:r>
              <a:rPr lang="bg-BG" sz="2200" spc="-50" dirty="0">
                <a:solidFill>
                  <a:srgbClr val="4D4D4D"/>
                </a:solidFill>
                <a:latin typeface="Calibri"/>
                <a:cs typeface="Calibri"/>
              </a:rPr>
              <a:t>за</a:t>
            </a: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 R&amp;I (ДЧ и участници в системите)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750"/>
              </a:lnSpc>
              <a:spcBef>
                <a:spcPts val="41"/>
              </a:spcBef>
              <a:buClr>
                <a:srgbClr val="034EA1"/>
              </a:buClr>
              <a:buFont typeface="Arial"/>
              <a:buChar char="•"/>
            </a:pPr>
            <a:endParaRPr lang="bg-BG"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Европейско партньорство за иновации (EIP</a:t>
            </a:r>
            <a:r>
              <a:rPr lang="bg-BG" sz="2200" b="1" spc="-5" dirty="0">
                <a:solidFill>
                  <a:srgbClr val="4D4D4D"/>
                </a:solidFill>
                <a:latin typeface="Calibri"/>
                <a:cs typeface="Calibri"/>
              </a:rPr>
              <a:t>-</a:t>
            </a:r>
            <a:r>
              <a:rPr lang="bg-BG" sz="2200" b="1" spc="-10" dirty="0" err="1">
                <a:solidFill>
                  <a:srgbClr val="4D4D4D"/>
                </a:solidFill>
                <a:latin typeface="Calibri"/>
                <a:cs typeface="Calibri"/>
              </a:rPr>
              <a:t>Agri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3"/>
              </a:spcBef>
              <a:buClr>
                <a:srgbClr val="034EA1"/>
              </a:buClr>
              <a:buFont typeface="Arial"/>
              <a:buChar char="•"/>
            </a:pPr>
            <a:endParaRPr lang="bg-BG"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Европейският фонд за регионално развитие</a:t>
            </a:r>
            <a:r>
              <a:rPr lang="bg-BG" sz="2200" b="1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и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Европейският земеделски фонд за развитие на селските райони (ЕЗФРСР) 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3"/>
              </a:spcBef>
            </a:pPr>
            <a:endParaRPr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-75" dirty="0">
                <a:solidFill>
                  <a:srgbClr val="4D4D4D"/>
                </a:solidFill>
                <a:latin typeface="Calibri"/>
                <a:cs typeface="Calibri"/>
              </a:rPr>
              <a:t>Високоскоростен широколентов интернет –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в селските райони </a:t>
            </a:r>
            <a:r>
              <a:rPr lang="bg-BG" sz="2200" spc="-35" dirty="0">
                <a:solidFill>
                  <a:srgbClr val="4D4D4D"/>
                </a:solidFill>
                <a:latin typeface="Calibri"/>
                <a:cs typeface="Calibri"/>
              </a:rPr>
              <a:t>100% достъп до</a:t>
            </a:r>
            <a:r>
              <a:rPr sz="22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2200" spc="-15" dirty="0">
                <a:solidFill>
                  <a:srgbClr val="4D4D4D"/>
                </a:solidFill>
                <a:latin typeface="Calibri"/>
                <a:cs typeface="Calibri"/>
              </a:rPr>
              <a:t>(2025)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ts val="750"/>
              </a:lnSpc>
              <a:spcBef>
                <a:spcPts val="42"/>
              </a:spcBef>
              <a:buClr>
                <a:srgbClr val="034EA1"/>
              </a:buClr>
              <a:buFont typeface="Arial"/>
              <a:buChar char="•"/>
            </a:pPr>
            <a:endParaRPr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-5" dirty="0">
                <a:solidFill>
                  <a:srgbClr val="4D4D4D"/>
                </a:solidFill>
                <a:latin typeface="Calibri"/>
                <a:cs typeface="Calibri"/>
              </a:rPr>
              <a:t>Намаляване на рисковете</a:t>
            </a:r>
            <a:r>
              <a:rPr sz="2200" b="1" spc="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и улесняване на инвестициите</a:t>
            </a:r>
            <a:endParaRPr sz="220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sz="220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2200" dirty="0">
                <a:solidFill>
                  <a:srgbClr val="4D4D4D"/>
                </a:solidFill>
                <a:latin typeface="Calibri"/>
                <a:cs typeface="Calibri"/>
              </a:rPr>
              <a:t>гаранции от бюджета на фонда </a:t>
            </a:r>
            <a:r>
              <a:rPr sz="2200" dirty="0" err="1">
                <a:solidFill>
                  <a:srgbClr val="4D4D4D"/>
                </a:solidFill>
                <a:latin typeface="Calibri"/>
                <a:cs typeface="Calibri"/>
              </a:rPr>
              <a:t>I</a:t>
            </a:r>
            <a:r>
              <a:rPr sz="2200" spc="-45" dirty="0" err="1">
                <a:solidFill>
                  <a:srgbClr val="4D4D4D"/>
                </a:solidFill>
                <a:latin typeface="Calibri"/>
                <a:cs typeface="Calibri"/>
              </a:rPr>
              <a:t>nv</a:t>
            </a:r>
            <a:r>
              <a:rPr sz="2200" spc="-15" dirty="0" err="1">
                <a:solidFill>
                  <a:srgbClr val="4D4D4D"/>
                </a:solidFill>
                <a:latin typeface="Calibri"/>
                <a:cs typeface="Calibri"/>
              </a:rPr>
              <a:t>e</a:t>
            </a:r>
            <a:r>
              <a:rPr sz="2200" spc="-35" dirty="0" err="1">
                <a:solidFill>
                  <a:srgbClr val="4D4D4D"/>
                </a:solidFill>
                <a:latin typeface="Calibri"/>
                <a:cs typeface="Calibri"/>
              </a:rPr>
              <a:t>s</a:t>
            </a:r>
            <a:r>
              <a:rPr sz="2200" spc="-15" dirty="0" err="1">
                <a:solidFill>
                  <a:srgbClr val="4D4D4D"/>
                </a:solidFill>
                <a:latin typeface="Calibri"/>
                <a:cs typeface="Calibri"/>
              </a:rPr>
              <a:t>tEU</a:t>
            </a:r>
            <a:r>
              <a:rPr sz="2200" spc="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sz="22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-45" dirty="0">
                <a:solidFill>
                  <a:srgbClr val="4D4D4D"/>
                </a:solidFill>
                <a:latin typeface="Calibri"/>
                <a:cs typeface="Calibri"/>
              </a:rPr>
              <a:t>обновена стратегия за финансиране за устойчиво развитие</a:t>
            </a:r>
            <a:r>
              <a:rPr sz="2200" spc="0" dirty="0">
                <a:solidFill>
                  <a:srgbClr val="4D4D4D"/>
                </a:solidFill>
                <a:latin typeface="Calibri"/>
                <a:cs typeface="Calibri"/>
              </a:rPr>
              <a:t>)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D94E9E30-C177-4682-B443-A438117DCF47}"/>
              </a:ext>
            </a:extLst>
          </p:cNvPr>
          <p:cNvSpPr txBox="1"/>
          <p:nvPr/>
        </p:nvSpPr>
        <p:spPr>
          <a:xfrm>
            <a:off x="1108075" y="339725"/>
            <a:ext cx="11083925" cy="635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bg-BG" sz="3200" spc="-25" dirty="0">
                <a:solidFill>
                  <a:srgbClr val="034EA1"/>
                </a:solidFill>
                <a:latin typeface="Calibri"/>
                <a:cs typeface="Calibri"/>
              </a:rPr>
              <a:t>Възможност за преход</a:t>
            </a:r>
            <a:r>
              <a:rPr sz="3200" spc="-20" dirty="0">
                <a:solidFill>
                  <a:srgbClr val="034EA1"/>
                </a:solidFill>
                <a:latin typeface="Calibri"/>
                <a:cs typeface="Calibri"/>
              </a:rPr>
              <a:t>: </a:t>
            </a:r>
            <a:r>
              <a:rPr lang="bg-BG" sz="3200" spc="-70" dirty="0">
                <a:solidFill>
                  <a:srgbClr val="034EA1"/>
                </a:solidFill>
                <a:latin typeface="Calibri"/>
                <a:cs typeface="Calibri"/>
              </a:rPr>
              <a:t>научни изследвания, иновации и инвестиции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xmlns="" id="{C8ECAF86-85CB-4068-BD09-E05797CD25A6}"/>
              </a:ext>
            </a:extLst>
          </p:cNvPr>
          <p:cNvSpPr/>
          <p:nvPr/>
        </p:nvSpPr>
        <p:spPr>
          <a:xfrm>
            <a:off x="10377804" y="2077212"/>
            <a:ext cx="1389888" cy="1229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0393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xmlns="" id="{8507ECA2-3640-4AF8-8032-1D24B54C5F8E}"/>
              </a:ext>
            </a:extLst>
          </p:cNvPr>
          <p:cNvSpPr/>
          <p:nvPr/>
        </p:nvSpPr>
        <p:spPr>
          <a:xfrm>
            <a:off x="838961" y="773430"/>
            <a:ext cx="0" cy="402590"/>
          </a:xfrm>
          <a:custGeom>
            <a:avLst/>
            <a:gdLst/>
            <a:ahLst/>
            <a:cxnLst/>
            <a:rect l="l" t="t" r="r" b="b"/>
            <a:pathLst>
              <a:path h="402590">
                <a:moveTo>
                  <a:pt x="0" y="0"/>
                </a:moveTo>
                <a:lnTo>
                  <a:pt x="0" y="402590"/>
                </a:lnTo>
              </a:path>
            </a:pathLst>
          </a:custGeom>
          <a:ln w="381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xmlns="" id="{E7C1ABB9-1252-4718-A29F-532C0EC7D867}"/>
              </a:ext>
            </a:extLst>
          </p:cNvPr>
          <p:cNvSpPr txBox="1"/>
          <p:nvPr/>
        </p:nvSpPr>
        <p:spPr>
          <a:xfrm>
            <a:off x="1049527" y="1507870"/>
            <a:ext cx="10456673" cy="48305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lang="bg-BG" sz="2400" dirty="0">
              <a:latin typeface="Calibri"/>
              <a:cs typeface="Calibr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xmlns="" id="{F714640E-DEB4-45B5-A7A2-A2A9C63773D5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49021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3765">
              <a:lnSpc>
                <a:spcPct val="100000"/>
              </a:lnSpc>
            </a:pPr>
            <a:r>
              <a:rPr lang="ru-RU" sz="3200" spc="-25">
                <a:solidFill>
                  <a:srgbClr val="034EA1"/>
                </a:solidFill>
                <a:latin typeface="Calibri"/>
                <a:ea typeface="+mn-ea"/>
                <a:cs typeface="Calibri"/>
              </a:rPr>
              <a:t>Възможност за преход – съвети, знания &amp; данни</a:t>
            </a:r>
            <a:endParaRPr lang="ru-RU" sz="3200" spc="-25" dirty="0">
              <a:solidFill>
                <a:srgbClr val="034EA1"/>
              </a:solidFill>
              <a:latin typeface="Calibri"/>
              <a:ea typeface="+mn-ea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018C67-2332-42AF-971A-285AC361B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310" y="3320261"/>
            <a:ext cx="1076325" cy="1085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5CF1DDD-1D67-4927-B524-9A5B17CDB407}"/>
              </a:ext>
            </a:extLst>
          </p:cNvPr>
          <p:cNvSpPr txBox="1"/>
          <p:nvPr/>
        </p:nvSpPr>
        <p:spPr>
          <a:xfrm>
            <a:off x="838961" y="1778000"/>
            <a:ext cx="10667239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Консултантски услуги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обмен на да данни, знания и умения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1"/>
              </a:spcBef>
            </a:pPr>
            <a:endParaRPr lang="bg-BG" sz="2200" dirty="0"/>
          </a:p>
          <a:p>
            <a:pPr>
              <a:lnSpc>
                <a:spcPts val="1000"/>
              </a:lnSpc>
            </a:pPr>
            <a:endParaRPr lang="bg-BG"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Държавите-членки ще трябва да увеличат подкрепата за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обективни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,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съобразени с индивидуалните потребности консултантски услуги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, насочени към устойчиво управление на земеделските стопанства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750"/>
              </a:lnSpc>
              <a:spcBef>
                <a:spcPts val="49"/>
              </a:spcBef>
            </a:pPr>
            <a:endParaRPr lang="bg-BG" sz="2200" dirty="0"/>
          </a:p>
          <a:p>
            <a:pPr>
              <a:lnSpc>
                <a:spcPts val="1000"/>
              </a:lnSpc>
            </a:pPr>
            <a:endParaRPr lang="bg-BG"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Разработване на 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Мрежа за данни за устойчивостта на стопанствата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:</a:t>
            </a:r>
            <a:endParaRPr lang="bg-BG" sz="2200" dirty="0">
              <a:latin typeface="Calibri"/>
              <a:cs typeface="Calibri"/>
            </a:endParaRPr>
          </a:p>
          <a:p>
            <a:pPr marL="241300" marR="1400810">
              <a:lnSpc>
                <a:spcPct val="100000"/>
              </a:lnSpc>
            </a:pPr>
            <a:r>
              <a:rPr lang="bg-BG" sz="2200" dirty="0">
                <a:solidFill>
                  <a:srgbClr val="4D4D4D"/>
                </a:solidFill>
                <a:latin typeface="Calibri"/>
                <a:cs typeface="Calibri"/>
              </a:rPr>
              <a:t>Позволяваща на операторите на първично производство да мониторират икономическите</a:t>
            </a: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lang="bg-BG" sz="2200" spc="-2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екологичните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и климатичните 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показатели</a:t>
            </a:r>
            <a:endParaRPr lang="bg-BG" sz="2200" dirty="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0"/>
              </a:spcBef>
            </a:pPr>
            <a:endParaRPr lang="bg-BG" sz="2200" dirty="0"/>
          </a:p>
          <a:p>
            <a:pPr>
              <a:lnSpc>
                <a:spcPts val="1000"/>
              </a:lnSpc>
            </a:pPr>
            <a:endParaRPr lang="bg-BG"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Подкрепа на МСП </a:t>
            </a:r>
            <a:r>
              <a:rPr lang="bg-BG" sz="2200" spc="-50" dirty="0">
                <a:solidFill>
                  <a:srgbClr val="4D4D4D"/>
                </a:solidFill>
                <a:latin typeface="Calibri"/>
                <a:cs typeface="Calibri"/>
              </a:rPr>
              <a:t>за преработка на храни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, на 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малките търговци и оператори на услуги в сектора на храненето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с пригодени към нуждите им решения за насърчаване на нови умения и бизнес модели</a:t>
            </a:r>
            <a:endParaRPr lang="bg-BG"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1864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xmlns="" id="{AFAE0EBF-60AF-4604-9F10-290E4795D2E3}"/>
              </a:ext>
            </a:extLst>
          </p:cNvPr>
          <p:cNvSpPr/>
          <p:nvPr/>
        </p:nvSpPr>
        <p:spPr>
          <a:xfrm>
            <a:off x="838961" y="773430"/>
            <a:ext cx="0" cy="402590"/>
          </a:xfrm>
          <a:custGeom>
            <a:avLst/>
            <a:gdLst/>
            <a:ahLst/>
            <a:cxnLst/>
            <a:rect l="l" t="t" r="r" b="b"/>
            <a:pathLst>
              <a:path h="402590">
                <a:moveTo>
                  <a:pt x="0" y="0"/>
                </a:moveTo>
                <a:lnTo>
                  <a:pt x="0" y="402590"/>
                </a:lnTo>
              </a:path>
            </a:pathLst>
          </a:custGeom>
          <a:ln w="38100">
            <a:solidFill>
              <a:srgbClr val="FFA4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xmlns="" id="{962A4C00-7C57-4137-9A3D-24CE92ECD3A3}"/>
              </a:ext>
            </a:extLst>
          </p:cNvPr>
          <p:cNvSpPr txBox="1"/>
          <p:nvPr/>
        </p:nvSpPr>
        <p:spPr>
          <a:xfrm>
            <a:off x="887679" y="1679446"/>
            <a:ext cx="10591165" cy="494995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Международно сътрудничество</a:t>
            </a:r>
            <a:r>
              <a:rPr sz="22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-15" dirty="0">
                <a:solidFill>
                  <a:srgbClr val="4D4D4D"/>
                </a:solidFill>
                <a:latin typeface="Calibri"/>
                <a:cs typeface="Calibri"/>
              </a:rPr>
              <a:t>в подкрепа прехода на развиващите се страни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към устойчиви продоволствени системи</a:t>
            </a:r>
            <a:r>
              <a:rPr sz="2200" b="1" spc="0" dirty="0">
                <a:solidFill>
                  <a:srgbClr val="4D4D4D"/>
                </a:solidFill>
                <a:latin typeface="Calibri"/>
                <a:cs typeface="Calibri"/>
              </a:rPr>
              <a:t>;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1"/>
              </a:spcBef>
            </a:pPr>
            <a:endParaRPr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Включване на амбициозни раздели за устойчивост</a:t>
            </a:r>
            <a:r>
              <a:rPr sz="2200" spc="-1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sz="2200" spc="-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вкл. за храните</a:t>
            </a:r>
            <a:r>
              <a:rPr sz="2200" spc="-1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sz="2200" spc="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във всички двустранни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търговски споразумения на ЕС;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ts val="550"/>
              </a:lnSpc>
              <a:spcBef>
                <a:spcPts val="49"/>
              </a:spcBef>
            </a:pPr>
            <a:endParaRPr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-100" dirty="0">
                <a:solidFill>
                  <a:srgbClr val="4D4D4D"/>
                </a:solidFill>
                <a:latin typeface="Calibri"/>
                <a:cs typeface="Calibri"/>
              </a:rPr>
              <a:t>Работа чрез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международните стандартизационни органи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sz="2200" b="1" spc="0" dirty="0">
                <a:solidFill>
                  <a:srgbClr val="4D4D4D"/>
                </a:solidFill>
                <a:latin typeface="Calibri"/>
                <a:cs typeface="Calibri"/>
              </a:rPr>
              <a:t>C</a:t>
            </a:r>
            <a:r>
              <a:rPr sz="2200" b="1" spc="5" dirty="0">
                <a:solidFill>
                  <a:srgbClr val="4D4D4D"/>
                </a:solidFill>
                <a:latin typeface="Calibri"/>
                <a:cs typeface="Calibri"/>
              </a:rPr>
              <a:t>o</a:t>
            </a:r>
            <a:r>
              <a:rPr sz="2200" b="1" spc="0" dirty="0">
                <a:solidFill>
                  <a:srgbClr val="4D4D4D"/>
                </a:solidFill>
                <a:latin typeface="Calibri"/>
                <a:cs typeface="Calibri"/>
              </a:rPr>
              <a:t>d</a:t>
            </a:r>
            <a:r>
              <a:rPr sz="2200" b="1" spc="-40" dirty="0">
                <a:solidFill>
                  <a:srgbClr val="4D4D4D"/>
                </a:solidFill>
                <a:latin typeface="Calibri"/>
                <a:cs typeface="Calibri"/>
              </a:rPr>
              <a:t>e</a:t>
            </a:r>
            <a:r>
              <a:rPr sz="2200" b="1" spc="0" dirty="0">
                <a:solidFill>
                  <a:srgbClr val="4D4D4D"/>
                </a:solidFill>
                <a:latin typeface="Calibri"/>
                <a:cs typeface="Calibri"/>
              </a:rPr>
              <a:t>x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и т.н. </a:t>
            </a:r>
            <a:r>
              <a:rPr sz="2200" b="1" spc="0" dirty="0">
                <a:solidFill>
                  <a:srgbClr val="4D4D4D"/>
                </a:solidFill>
                <a:latin typeface="Calibri"/>
                <a:cs typeface="Calibri"/>
              </a:rPr>
              <a:t>)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и 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промотиране на устойчиви продоволствени системи в</a:t>
            </a:r>
            <a:r>
              <a:rPr sz="22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международни форуми и събития </a:t>
            </a:r>
            <a:r>
              <a:rPr sz="2200" spc="-10" dirty="0">
                <a:solidFill>
                  <a:srgbClr val="4D4D4D"/>
                </a:solidFill>
                <a:latin typeface="Calibri"/>
                <a:cs typeface="Calibri"/>
              </a:rPr>
              <a:t>(</a:t>
            </a:r>
            <a:r>
              <a:rPr lang="bg-BG" sz="2200" spc="-10" dirty="0">
                <a:solidFill>
                  <a:srgbClr val="4D4D4D"/>
                </a:solidFill>
                <a:latin typeface="Calibri"/>
                <a:cs typeface="Calibri"/>
              </a:rPr>
              <a:t>Срещата на върха на ООН по въпросите на продоволствените системи </a:t>
            </a:r>
            <a:r>
              <a:rPr lang="bg-BG" sz="2200" spc="-20" dirty="0">
                <a:solidFill>
                  <a:srgbClr val="4D4D4D"/>
                </a:solidFill>
                <a:latin typeface="Calibri"/>
                <a:cs typeface="Calibri"/>
              </a:rPr>
              <a:t>през </a:t>
            </a:r>
            <a:r>
              <a:rPr sz="2200" spc="-25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sz="2200" spc="-15" dirty="0">
                <a:solidFill>
                  <a:srgbClr val="4D4D4D"/>
                </a:solidFill>
                <a:latin typeface="Calibri"/>
                <a:cs typeface="Calibri"/>
              </a:rPr>
              <a:t>0</a:t>
            </a:r>
            <a:r>
              <a:rPr sz="2200" spc="-25" dirty="0">
                <a:solidFill>
                  <a:srgbClr val="4D4D4D"/>
                </a:solidFill>
                <a:latin typeface="Calibri"/>
                <a:cs typeface="Calibri"/>
              </a:rPr>
              <a:t>2</a:t>
            </a:r>
            <a:r>
              <a:rPr sz="2200" spc="0" dirty="0">
                <a:solidFill>
                  <a:srgbClr val="4D4D4D"/>
                </a:solidFill>
                <a:latin typeface="Calibri"/>
                <a:cs typeface="Calibri"/>
              </a:rPr>
              <a:t>1)</a:t>
            </a: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;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</a:pPr>
            <a:endParaRPr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0" dirty="0">
                <a:solidFill>
                  <a:srgbClr val="4D4D4D"/>
                </a:solidFill>
                <a:latin typeface="Calibri"/>
                <a:cs typeface="Calibri"/>
              </a:rPr>
              <a:t>Отчитане на </a:t>
            </a:r>
            <a:r>
              <a:rPr lang="bg-BG" sz="2200" b="1" spc="0" dirty="0">
                <a:solidFill>
                  <a:srgbClr val="4D4D4D"/>
                </a:solidFill>
                <a:latin typeface="Calibri"/>
                <a:cs typeface="Calibri"/>
              </a:rPr>
              <a:t>аспектите на околната среда при извършване на преглед за допустимост на вноса (критерии за изключване)</a:t>
            </a:r>
            <a:r>
              <a:rPr sz="22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-50" dirty="0">
                <a:solidFill>
                  <a:srgbClr val="4D4D4D"/>
                </a:solidFill>
                <a:latin typeface="Calibri"/>
                <a:cs typeface="Calibri"/>
              </a:rPr>
              <a:t>за вещества/пестициди, които вече не са одобрени в ЕС;</a:t>
            </a:r>
            <a:endParaRPr sz="2200" dirty="0"/>
          </a:p>
          <a:p>
            <a:pPr marL="241300" indent="-228600">
              <a:lnSpc>
                <a:spcPct val="100000"/>
              </a:lnSpc>
              <a:buClr>
                <a:srgbClr val="034EA1"/>
              </a:buClr>
              <a:buFont typeface="Arial"/>
              <a:buChar char="•"/>
              <a:tabLst>
                <a:tab pos="241300" algn="l"/>
              </a:tabLst>
            </a:pPr>
            <a:r>
              <a:rPr lang="bg-BG" sz="2200" spc="-15" dirty="0">
                <a:solidFill>
                  <a:srgbClr val="4D4D4D"/>
                </a:solidFill>
                <a:latin typeface="Calibri"/>
                <a:cs typeface="Calibri"/>
              </a:rPr>
              <a:t>Промотиране на подходящи </a:t>
            </a:r>
            <a:r>
              <a:rPr lang="bg-BG" sz="2200" b="1" spc="-10" dirty="0">
                <a:solidFill>
                  <a:srgbClr val="4D4D4D"/>
                </a:solidFill>
                <a:latin typeface="Calibri"/>
                <a:cs typeface="Calibri"/>
              </a:rPr>
              <a:t>схеми за етикетиране </a:t>
            </a:r>
            <a:r>
              <a:rPr lang="en-GB" sz="2200" spc="0" dirty="0">
                <a:solidFill>
                  <a:srgbClr val="4D4D4D"/>
                </a:solidFill>
                <a:latin typeface="Calibri"/>
                <a:cs typeface="Calibri"/>
              </a:rPr>
              <a:t>–</a:t>
            </a:r>
            <a:r>
              <a:rPr sz="2200" spc="-1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spc="-35" dirty="0">
                <a:solidFill>
                  <a:srgbClr val="4D4D4D"/>
                </a:solidFill>
                <a:latin typeface="Calibri"/>
                <a:cs typeface="Calibri"/>
              </a:rPr>
              <a:t>за поетапно осигуряване, че внасяните в ЕС храни</a:t>
            </a:r>
            <a:r>
              <a:rPr sz="220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200" dirty="0">
                <a:solidFill>
                  <a:srgbClr val="4D4D4D"/>
                </a:solidFill>
                <a:latin typeface="Calibri"/>
                <a:cs typeface="Calibri"/>
              </a:rPr>
              <a:t>са произведени по устойчив начин</a:t>
            </a:r>
            <a:r>
              <a:rPr sz="2200" spc="0" dirty="0">
                <a:solidFill>
                  <a:srgbClr val="4D4D4D"/>
                </a:solidFill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xmlns="" id="{A873FB30-D29C-4071-8177-FAECB5CAA374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49021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3765">
              <a:lnSpc>
                <a:spcPct val="100000"/>
              </a:lnSpc>
            </a:pPr>
            <a:r>
              <a:rPr lang="bg-BG" sz="3200" spc="-25" dirty="0">
                <a:solidFill>
                  <a:srgbClr val="034EA1"/>
                </a:solidFill>
                <a:latin typeface="Calibri"/>
                <a:cs typeface="Calibri"/>
              </a:rPr>
              <a:t>Насърчаване на глобалния преход</a:t>
            </a:r>
            <a:endParaRPr lang="bg-BG" sz="3200" dirty="0">
              <a:latin typeface="Calibri"/>
              <a:cs typeface="Calibri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9AAC8976-D544-4C05-8546-EA02D2D4B23F}"/>
              </a:ext>
            </a:extLst>
          </p:cNvPr>
          <p:cNvSpPr/>
          <p:nvPr/>
        </p:nvSpPr>
        <p:spPr>
          <a:xfrm>
            <a:off x="10058400" y="-25781"/>
            <a:ext cx="1705355" cy="2001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476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24A64785-19EB-4E9A-A12C-3AD3506B1768}"/>
              </a:ext>
            </a:extLst>
          </p:cNvPr>
          <p:cNvSpPr/>
          <p:nvPr/>
        </p:nvSpPr>
        <p:spPr>
          <a:xfrm>
            <a:off x="3101339" y="4072128"/>
            <a:ext cx="3138678" cy="20886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xmlns="" id="{00F890C5-DAE9-439B-9C7D-F9D3A0E0FC79}"/>
              </a:ext>
            </a:extLst>
          </p:cNvPr>
          <p:cNvSpPr txBox="1"/>
          <p:nvPr/>
        </p:nvSpPr>
        <p:spPr>
          <a:xfrm>
            <a:off x="151111" y="2174176"/>
            <a:ext cx="2764126" cy="38507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5240" indent="388620" algn="r">
              <a:lnSpc>
                <a:spcPct val="100000"/>
              </a:lnSpc>
            </a:pPr>
            <a:r>
              <a:rPr lang="bg-BG" sz="2000" spc="-60" dirty="0">
                <a:solidFill>
                  <a:srgbClr val="4D4D4D"/>
                </a:solidFill>
                <a:latin typeface="Calibri"/>
                <a:cs typeface="Calibri"/>
              </a:rPr>
              <a:t>Фермери</a:t>
            </a:r>
            <a:r>
              <a:rPr sz="2000" spc="-1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sz="2000" spc="-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000" spc="0" dirty="0">
                <a:solidFill>
                  <a:srgbClr val="4D4D4D"/>
                </a:solidFill>
                <a:latin typeface="Calibri"/>
                <a:cs typeface="Calibri"/>
              </a:rPr>
              <a:t>рибари</a:t>
            </a:r>
            <a:r>
              <a:rPr sz="2000" spc="-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000" spc="0" dirty="0">
                <a:solidFill>
                  <a:srgbClr val="4D4D4D"/>
                </a:solidFill>
                <a:latin typeface="Calibri"/>
                <a:cs typeface="Calibri"/>
              </a:rPr>
              <a:t>и производители на аквакултури</a:t>
            </a:r>
            <a:r>
              <a:rPr sz="2000" spc="-10" dirty="0">
                <a:solidFill>
                  <a:srgbClr val="4D4D4D"/>
                </a:solidFill>
                <a:latin typeface="Calibri"/>
                <a:cs typeface="Calibri"/>
              </a:rPr>
              <a:t>;</a:t>
            </a:r>
            <a:endParaRPr sz="2000" dirty="0">
              <a:latin typeface="Calibri"/>
              <a:cs typeface="Calibri"/>
            </a:endParaRPr>
          </a:p>
          <a:p>
            <a:pPr marR="12700" algn="r">
              <a:lnSpc>
                <a:spcPct val="100000"/>
              </a:lnSpc>
            </a:pPr>
            <a:r>
              <a:rPr lang="bg-BG" sz="2000" dirty="0">
                <a:solidFill>
                  <a:srgbClr val="4D4D4D"/>
                </a:solidFill>
                <a:latin typeface="Calibri"/>
                <a:cs typeface="Calibri"/>
              </a:rPr>
              <a:t>Суровинна индустрия</a:t>
            </a:r>
            <a:r>
              <a:rPr sz="2000" spc="-1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endParaRPr sz="2000" dirty="0">
              <a:latin typeface="Calibri"/>
              <a:cs typeface="Calibri"/>
            </a:endParaRPr>
          </a:p>
          <a:p>
            <a:pPr marR="16510" algn="r">
              <a:lnSpc>
                <a:spcPct val="100000"/>
              </a:lnSpc>
            </a:pPr>
            <a:r>
              <a:rPr lang="bg-BG" sz="2000" dirty="0">
                <a:solidFill>
                  <a:srgbClr val="4D4D4D"/>
                </a:solidFill>
                <a:latin typeface="Calibri"/>
                <a:cs typeface="Calibri"/>
              </a:rPr>
              <a:t>Консултантски услуги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19"/>
              </a:spcBef>
            </a:pPr>
            <a:endParaRPr sz="2000" dirty="0"/>
          </a:p>
          <a:p>
            <a:pPr marL="713740" marR="13335" indent="426720" algn="r">
              <a:lnSpc>
                <a:spcPct val="100000"/>
              </a:lnSpc>
            </a:pPr>
            <a:endParaRPr lang="bg-BG" sz="2000" spc="-35" dirty="0">
              <a:solidFill>
                <a:srgbClr val="4D4D4D"/>
              </a:solidFill>
              <a:latin typeface="Calibri"/>
              <a:cs typeface="Calibri"/>
            </a:endParaRPr>
          </a:p>
          <a:p>
            <a:pPr marL="713740" marR="13335" indent="426720" algn="r">
              <a:lnSpc>
                <a:spcPct val="100000"/>
              </a:lnSpc>
            </a:pPr>
            <a:r>
              <a:rPr lang="bg-BG" sz="2000" spc="-35" dirty="0">
                <a:solidFill>
                  <a:srgbClr val="4D4D4D"/>
                </a:solidFill>
                <a:latin typeface="Calibri"/>
                <a:cs typeface="Calibri"/>
              </a:rPr>
              <a:t>ХВП</a:t>
            </a:r>
            <a:r>
              <a:rPr sz="2000" spc="-10" dirty="0">
                <a:solidFill>
                  <a:srgbClr val="4D4D4D"/>
                </a:solidFill>
                <a:latin typeface="Calibri"/>
                <a:cs typeface="Calibri"/>
              </a:rPr>
              <a:t>, </a:t>
            </a:r>
            <a:r>
              <a:rPr lang="bg-BG" sz="2000" spc="-10" dirty="0">
                <a:solidFill>
                  <a:srgbClr val="4D4D4D"/>
                </a:solidFill>
                <a:latin typeface="Calibri"/>
                <a:cs typeface="Calibri"/>
              </a:rPr>
              <a:t>преработватели</a:t>
            </a:r>
            <a:r>
              <a:rPr sz="2000" spc="0" dirty="0">
                <a:solidFill>
                  <a:srgbClr val="4D4D4D"/>
                </a:solidFill>
                <a:latin typeface="Calibri"/>
                <a:cs typeface="Calibri"/>
              </a:rPr>
              <a:t>,</a:t>
            </a:r>
            <a:r>
              <a:rPr sz="2000" spc="-3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000" spc="-45" dirty="0">
                <a:solidFill>
                  <a:srgbClr val="4D4D4D"/>
                </a:solidFill>
                <a:latin typeface="Calibri"/>
                <a:cs typeface="Calibri"/>
              </a:rPr>
              <a:t>търговци</a:t>
            </a:r>
            <a:r>
              <a:rPr sz="2000" spc="-10" dirty="0">
                <a:solidFill>
                  <a:srgbClr val="4D4D4D"/>
                </a:solidFill>
                <a:latin typeface="Calibri"/>
                <a:cs typeface="Calibri"/>
              </a:rPr>
              <a:t>, </a:t>
            </a:r>
            <a:r>
              <a:rPr lang="bg-BG" sz="2000" spc="-50" dirty="0">
                <a:solidFill>
                  <a:srgbClr val="4D4D4D"/>
                </a:solidFill>
                <a:latin typeface="Calibri"/>
                <a:cs typeface="Calibri"/>
              </a:rPr>
              <a:t>услуги в сектор хранене</a:t>
            </a:r>
            <a:r>
              <a:rPr sz="2000" spc="-15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lang="bg-BG" sz="2000" spc="0" dirty="0">
                <a:solidFill>
                  <a:srgbClr val="4D4D4D"/>
                </a:solidFill>
                <a:latin typeface="Calibri"/>
                <a:cs typeface="Calibri"/>
              </a:rPr>
              <a:t>и хотелиерство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xmlns="" id="{62FBCD6F-E962-4DAD-9843-E93F1E3FC7E1}"/>
              </a:ext>
            </a:extLst>
          </p:cNvPr>
          <p:cNvSpPr/>
          <p:nvPr/>
        </p:nvSpPr>
        <p:spPr>
          <a:xfrm>
            <a:off x="3101339" y="1935479"/>
            <a:ext cx="3138678" cy="20886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xmlns="" id="{E37E1D0C-B7A5-49F1-A720-C1EB747CF833}"/>
              </a:ext>
            </a:extLst>
          </p:cNvPr>
          <p:cNvSpPr/>
          <p:nvPr/>
        </p:nvSpPr>
        <p:spPr>
          <a:xfrm>
            <a:off x="6306311" y="1947672"/>
            <a:ext cx="3024378" cy="20886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xmlns="" id="{83056021-6E41-4FE9-BB38-23CF2FCDD85D}"/>
              </a:ext>
            </a:extLst>
          </p:cNvPr>
          <p:cNvSpPr/>
          <p:nvPr/>
        </p:nvSpPr>
        <p:spPr>
          <a:xfrm>
            <a:off x="6306311" y="4090415"/>
            <a:ext cx="3001517" cy="20886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xmlns="" id="{87266B71-6EF3-4813-B738-33A2874BA35B}"/>
              </a:ext>
            </a:extLst>
          </p:cNvPr>
          <p:cNvSpPr/>
          <p:nvPr/>
        </p:nvSpPr>
        <p:spPr>
          <a:xfrm>
            <a:off x="5428488" y="3046476"/>
            <a:ext cx="1606295" cy="1606296"/>
          </a:xfrm>
          <a:custGeom>
            <a:avLst/>
            <a:gdLst/>
            <a:ahLst/>
            <a:cxnLst/>
            <a:rect l="l" t="t" r="r" b="b"/>
            <a:pathLst>
              <a:path w="1606296" h="1606296">
                <a:moveTo>
                  <a:pt x="803148" y="0"/>
                </a:moveTo>
                <a:lnTo>
                  <a:pt x="737271" y="2662"/>
                </a:lnTo>
                <a:lnTo>
                  <a:pt x="672862" y="10510"/>
                </a:lnTo>
                <a:lnTo>
                  <a:pt x="610127" y="23339"/>
                </a:lnTo>
                <a:lnTo>
                  <a:pt x="549273" y="40940"/>
                </a:lnTo>
                <a:lnTo>
                  <a:pt x="490507" y="63109"/>
                </a:lnTo>
                <a:lnTo>
                  <a:pt x="434035" y="89637"/>
                </a:lnTo>
                <a:lnTo>
                  <a:pt x="380064" y="120319"/>
                </a:lnTo>
                <a:lnTo>
                  <a:pt x="328799" y="154948"/>
                </a:lnTo>
                <a:lnTo>
                  <a:pt x="280449" y="193317"/>
                </a:lnTo>
                <a:lnTo>
                  <a:pt x="235219" y="235219"/>
                </a:lnTo>
                <a:lnTo>
                  <a:pt x="193317" y="280449"/>
                </a:lnTo>
                <a:lnTo>
                  <a:pt x="154948" y="328799"/>
                </a:lnTo>
                <a:lnTo>
                  <a:pt x="120319" y="380064"/>
                </a:lnTo>
                <a:lnTo>
                  <a:pt x="89637" y="434035"/>
                </a:lnTo>
                <a:lnTo>
                  <a:pt x="63109" y="490507"/>
                </a:lnTo>
                <a:lnTo>
                  <a:pt x="40940" y="549273"/>
                </a:lnTo>
                <a:lnTo>
                  <a:pt x="23339" y="610127"/>
                </a:lnTo>
                <a:lnTo>
                  <a:pt x="10510" y="672862"/>
                </a:lnTo>
                <a:lnTo>
                  <a:pt x="2662" y="737271"/>
                </a:lnTo>
                <a:lnTo>
                  <a:pt x="0" y="803148"/>
                </a:lnTo>
                <a:lnTo>
                  <a:pt x="2662" y="869024"/>
                </a:lnTo>
                <a:lnTo>
                  <a:pt x="10510" y="933433"/>
                </a:lnTo>
                <a:lnTo>
                  <a:pt x="23339" y="996168"/>
                </a:lnTo>
                <a:lnTo>
                  <a:pt x="40940" y="1057022"/>
                </a:lnTo>
                <a:lnTo>
                  <a:pt x="63109" y="1115788"/>
                </a:lnTo>
                <a:lnTo>
                  <a:pt x="89637" y="1172260"/>
                </a:lnTo>
                <a:lnTo>
                  <a:pt x="120319" y="1226231"/>
                </a:lnTo>
                <a:lnTo>
                  <a:pt x="154948" y="1277496"/>
                </a:lnTo>
                <a:lnTo>
                  <a:pt x="193317" y="1325846"/>
                </a:lnTo>
                <a:lnTo>
                  <a:pt x="235219" y="1371076"/>
                </a:lnTo>
                <a:lnTo>
                  <a:pt x="280449" y="1412978"/>
                </a:lnTo>
                <a:lnTo>
                  <a:pt x="328799" y="1451347"/>
                </a:lnTo>
                <a:lnTo>
                  <a:pt x="380064" y="1485976"/>
                </a:lnTo>
                <a:lnTo>
                  <a:pt x="434035" y="1516658"/>
                </a:lnTo>
                <a:lnTo>
                  <a:pt x="490507" y="1543186"/>
                </a:lnTo>
                <a:lnTo>
                  <a:pt x="549273" y="1565355"/>
                </a:lnTo>
                <a:lnTo>
                  <a:pt x="610127" y="1582956"/>
                </a:lnTo>
                <a:lnTo>
                  <a:pt x="672862" y="1595785"/>
                </a:lnTo>
                <a:lnTo>
                  <a:pt x="737271" y="1603633"/>
                </a:lnTo>
                <a:lnTo>
                  <a:pt x="803148" y="1606296"/>
                </a:lnTo>
                <a:lnTo>
                  <a:pt x="869024" y="1603633"/>
                </a:lnTo>
                <a:lnTo>
                  <a:pt x="933433" y="1595785"/>
                </a:lnTo>
                <a:lnTo>
                  <a:pt x="996168" y="1582956"/>
                </a:lnTo>
                <a:lnTo>
                  <a:pt x="1057022" y="1565355"/>
                </a:lnTo>
                <a:lnTo>
                  <a:pt x="1115788" y="1543186"/>
                </a:lnTo>
                <a:lnTo>
                  <a:pt x="1172260" y="1516658"/>
                </a:lnTo>
                <a:lnTo>
                  <a:pt x="1226231" y="1485976"/>
                </a:lnTo>
                <a:lnTo>
                  <a:pt x="1277496" y="1451347"/>
                </a:lnTo>
                <a:lnTo>
                  <a:pt x="1325846" y="1412978"/>
                </a:lnTo>
                <a:lnTo>
                  <a:pt x="1371076" y="1371076"/>
                </a:lnTo>
                <a:lnTo>
                  <a:pt x="1412978" y="1325846"/>
                </a:lnTo>
                <a:lnTo>
                  <a:pt x="1451347" y="1277496"/>
                </a:lnTo>
                <a:lnTo>
                  <a:pt x="1485976" y="1226231"/>
                </a:lnTo>
                <a:lnTo>
                  <a:pt x="1516658" y="1172260"/>
                </a:lnTo>
                <a:lnTo>
                  <a:pt x="1543186" y="1115788"/>
                </a:lnTo>
                <a:lnTo>
                  <a:pt x="1565355" y="1057022"/>
                </a:lnTo>
                <a:lnTo>
                  <a:pt x="1582956" y="996168"/>
                </a:lnTo>
                <a:lnTo>
                  <a:pt x="1595785" y="933433"/>
                </a:lnTo>
                <a:lnTo>
                  <a:pt x="1603633" y="869024"/>
                </a:lnTo>
                <a:lnTo>
                  <a:pt x="1606295" y="803148"/>
                </a:lnTo>
                <a:lnTo>
                  <a:pt x="1603633" y="737271"/>
                </a:lnTo>
                <a:lnTo>
                  <a:pt x="1595785" y="672862"/>
                </a:lnTo>
                <a:lnTo>
                  <a:pt x="1582956" y="610127"/>
                </a:lnTo>
                <a:lnTo>
                  <a:pt x="1565355" y="549273"/>
                </a:lnTo>
                <a:lnTo>
                  <a:pt x="1543186" y="490507"/>
                </a:lnTo>
                <a:lnTo>
                  <a:pt x="1516658" y="434035"/>
                </a:lnTo>
                <a:lnTo>
                  <a:pt x="1485976" y="380064"/>
                </a:lnTo>
                <a:lnTo>
                  <a:pt x="1451347" y="328799"/>
                </a:lnTo>
                <a:lnTo>
                  <a:pt x="1412978" y="280449"/>
                </a:lnTo>
                <a:lnTo>
                  <a:pt x="1371076" y="235219"/>
                </a:lnTo>
                <a:lnTo>
                  <a:pt x="1325846" y="193317"/>
                </a:lnTo>
                <a:lnTo>
                  <a:pt x="1277496" y="154948"/>
                </a:lnTo>
                <a:lnTo>
                  <a:pt x="1226231" y="120319"/>
                </a:lnTo>
                <a:lnTo>
                  <a:pt x="1172260" y="89637"/>
                </a:lnTo>
                <a:lnTo>
                  <a:pt x="1115788" y="63109"/>
                </a:lnTo>
                <a:lnTo>
                  <a:pt x="1057022" y="40940"/>
                </a:lnTo>
                <a:lnTo>
                  <a:pt x="996168" y="23339"/>
                </a:lnTo>
                <a:lnTo>
                  <a:pt x="933433" y="10510"/>
                </a:lnTo>
                <a:lnTo>
                  <a:pt x="869024" y="2662"/>
                </a:lnTo>
                <a:lnTo>
                  <a:pt x="803148" y="0"/>
                </a:lnTo>
                <a:close/>
              </a:path>
            </a:pathLst>
          </a:custGeom>
          <a:solidFill>
            <a:srgbClr val="C3E4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xmlns="" id="{13638684-E52A-4926-B5C7-C6AC0B5DA699}"/>
              </a:ext>
            </a:extLst>
          </p:cNvPr>
          <p:cNvSpPr/>
          <p:nvPr/>
        </p:nvSpPr>
        <p:spPr>
          <a:xfrm>
            <a:off x="5474208" y="3015995"/>
            <a:ext cx="1502664" cy="1501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xmlns="" id="{382A8EF9-CE68-4C81-BB57-626FB3C0F885}"/>
              </a:ext>
            </a:extLst>
          </p:cNvPr>
          <p:cNvSpPr txBox="1">
            <a:spLocks/>
          </p:cNvSpPr>
          <p:nvPr/>
        </p:nvSpPr>
        <p:spPr>
          <a:xfrm>
            <a:off x="147984" y="74421"/>
            <a:ext cx="11896031" cy="1196594"/>
          </a:xfrm>
          <a:prstGeom prst="rect">
            <a:avLst/>
          </a:prstGeom>
        </p:spPr>
        <p:txBody>
          <a:bodyPr vert="horz" wrap="square" lIns="0" tIns="534670" rIns="0" bIns="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1385">
              <a:lnSpc>
                <a:spcPct val="100000"/>
              </a:lnSpc>
            </a:pPr>
            <a:r>
              <a:rPr lang="bg-BG" sz="4000" spc="-280">
                <a:solidFill>
                  <a:srgbClr val="034EA1"/>
                </a:solidFill>
                <a:latin typeface="Calibri"/>
                <a:cs typeface="Calibri"/>
              </a:rPr>
              <a:t>Преходът изисква колективен подход</a:t>
            </a:r>
            <a:endParaRPr lang="bg-BG" sz="4000" dirty="0">
              <a:latin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248D065-7913-4E7B-876B-06FFD9450E38}"/>
              </a:ext>
            </a:extLst>
          </p:cNvPr>
          <p:cNvSpPr txBox="1"/>
          <p:nvPr/>
        </p:nvSpPr>
        <p:spPr>
          <a:xfrm>
            <a:off x="9330689" y="2420034"/>
            <a:ext cx="263271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spc="-60" dirty="0">
                <a:solidFill>
                  <a:srgbClr val="4D4D4D"/>
                </a:solidFill>
                <a:latin typeface="Calibri"/>
                <a:cs typeface="Calibri"/>
              </a:rPr>
              <a:t>Доставчици на изследвания </a:t>
            </a:r>
            <a:r>
              <a:rPr lang="en-GB" sz="2200" spc="-60" dirty="0">
                <a:solidFill>
                  <a:srgbClr val="4D4D4D"/>
                </a:solidFill>
                <a:latin typeface="Calibri"/>
                <a:cs typeface="Calibri"/>
              </a:rPr>
              <a:t>&amp;</a:t>
            </a:r>
            <a:r>
              <a:rPr lang="bg-BG" sz="2200" spc="-60" dirty="0">
                <a:solidFill>
                  <a:srgbClr val="4D4D4D"/>
                </a:solidFill>
                <a:latin typeface="Calibri"/>
                <a:cs typeface="Calibri"/>
              </a:rPr>
              <a:t> иновации; Финанси</a:t>
            </a:r>
          </a:p>
          <a:p>
            <a:endParaRPr lang="bg-BG" sz="2200" spc="-60" dirty="0">
              <a:solidFill>
                <a:srgbClr val="4D4D4D"/>
              </a:solidFill>
              <a:latin typeface="Calibri"/>
              <a:cs typeface="Calibri"/>
            </a:endParaRPr>
          </a:p>
          <a:p>
            <a:endParaRPr lang="bg-BG" sz="2200" spc="-60" dirty="0">
              <a:solidFill>
                <a:srgbClr val="4D4D4D"/>
              </a:solidFill>
              <a:latin typeface="Calibri"/>
              <a:cs typeface="Calibri"/>
            </a:endParaRPr>
          </a:p>
          <a:p>
            <a:r>
              <a:rPr lang="bg-BG" sz="2200" spc="-60" dirty="0">
                <a:solidFill>
                  <a:srgbClr val="4D4D4D"/>
                </a:solidFill>
                <a:latin typeface="Calibri"/>
                <a:cs typeface="Calibri"/>
              </a:rPr>
              <a:t>Граждани, НПО, социални партньори, възпитатели, местни, регионални, национални власти</a:t>
            </a:r>
          </a:p>
          <a:p>
            <a:endParaRPr lang="bg-BG" sz="2400" spc="-60" dirty="0">
              <a:solidFill>
                <a:srgbClr val="4D4D4D"/>
              </a:solidFill>
              <a:latin typeface="Calibri"/>
              <a:cs typeface="Calibri"/>
            </a:endParaRPr>
          </a:p>
          <a:p>
            <a:endParaRPr lang="bg-BG" sz="2400" spc="-60" dirty="0">
              <a:solidFill>
                <a:srgbClr val="4D4D4D"/>
              </a:solidFill>
              <a:latin typeface="Calibri"/>
              <a:cs typeface="Calibri"/>
            </a:endParaRPr>
          </a:p>
          <a:p>
            <a:endParaRPr lang="bg-BG" sz="2400" spc="-60" dirty="0">
              <a:solidFill>
                <a:srgbClr val="4D4D4D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7350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1494</TotalTime>
  <Words>1507</Words>
  <Application>Microsoft Office PowerPoint</Application>
  <PresentationFormat>Широк екран</PresentationFormat>
  <Paragraphs>176</Paragraphs>
  <Slides>16</Slides>
  <Notes>4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Стратегия  От фермата до трапезата</vt:lpstr>
      <vt:lpstr>Презентация на PowerPoint</vt:lpstr>
      <vt:lpstr>Презентация на PowerPoint</vt:lpstr>
      <vt:lpstr>Презентация на PowerPoint</vt:lpstr>
      <vt:lpstr>Стратегия Oт фермата до трапезата: общи цели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</dc:creator>
  <cp:lastModifiedBy>IAI</cp:lastModifiedBy>
  <cp:revision>29</cp:revision>
  <dcterms:created xsi:type="dcterms:W3CDTF">2020-10-05T07:37:12Z</dcterms:created>
  <dcterms:modified xsi:type="dcterms:W3CDTF">2020-10-09T07:38:37Z</dcterms:modified>
</cp:coreProperties>
</file>